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674" r:id="rId3"/>
  </p:sldMasterIdLst>
  <p:notesMasterIdLst>
    <p:notesMasterId r:id="rId57"/>
  </p:notesMasterIdLst>
  <p:handoutMasterIdLst>
    <p:handoutMasterId r:id="rId58"/>
  </p:handoutMasterIdLst>
  <p:sldIdLst>
    <p:sldId id="273" r:id="rId4"/>
    <p:sldId id="309" r:id="rId5"/>
    <p:sldId id="310" r:id="rId6"/>
    <p:sldId id="311" r:id="rId7"/>
    <p:sldId id="339" r:id="rId8"/>
    <p:sldId id="337" r:id="rId9"/>
    <p:sldId id="308" r:id="rId10"/>
    <p:sldId id="313" r:id="rId11"/>
    <p:sldId id="304" r:id="rId12"/>
    <p:sldId id="947" r:id="rId13"/>
    <p:sldId id="948" r:id="rId14"/>
    <p:sldId id="949" r:id="rId15"/>
    <p:sldId id="950" r:id="rId16"/>
    <p:sldId id="951" r:id="rId17"/>
    <p:sldId id="952" r:id="rId18"/>
    <p:sldId id="314" r:id="rId19"/>
    <p:sldId id="315" r:id="rId20"/>
    <p:sldId id="316" r:id="rId21"/>
    <p:sldId id="317" r:id="rId22"/>
    <p:sldId id="944" r:id="rId23"/>
    <p:sldId id="945" r:id="rId24"/>
    <p:sldId id="946" r:id="rId25"/>
    <p:sldId id="943" r:id="rId26"/>
    <p:sldId id="312" r:id="rId27"/>
    <p:sldId id="322" r:id="rId28"/>
    <p:sldId id="326" r:id="rId29"/>
    <p:sldId id="327" r:id="rId30"/>
    <p:sldId id="338" r:id="rId31"/>
    <p:sldId id="318" r:id="rId32"/>
    <p:sldId id="305" r:id="rId33"/>
    <p:sldId id="306" r:id="rId34"/>
    <p:sldId id="319" r:id="rId35"/>
    <p:sldId id="324" r:id="rId36"/>
    <p:sldId id="323" r:id="rId37"/>
    <p:sldId id="329" r:id="rId38"/>
    <p:sldId id="333" r:id="rId39"/>
    <p:sldId id="332" r:id="rId40"/>
    <p:sldId id="953" r:id="rId41"/>
    <p:sldId id="334" r:id="rId42"/>
    <p:sldId id="320" r:id="rId43"/>
    <p:sldId id="321" r:id="rId44"/>
    <p:sldId id="330" r:id="rId45"/>
    <p:sldId id="954" r:id="rId46"/>
    <p:sldId id="958" r:id="rId47"/>
    <p:sldId id="549" r:id="rId48"/>
    <p:sldId id="551" r:id="rId49"/>
    <p:sldId id="959" r:id="rId50"/>
    <p:sldId id="955" r:id="rId51"/>
    <p:sldId id="956" r:id="rId52"/>
    <p:sldId id="957" r:id="rId53"/>
    <p:sldId id="548" r:id="rId54"/>
    <p:sldId id="331" r:id="rId55"/>
    <p:sldId id="336" r:id="rId56"/>
  </p:sldIdLst>
  <p:sldSz cx="9144000" cy="6858000" type="screen4x3"/>
  <p:notesSz cx="6858000" cy="9144000"/>
  <p:defaultTextStyle>
    <a:defPPr>
      <a:defRPr lang="zh-TW"/>
    </a:defPPr>
    <a:lvl1pPr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31E7"/>
    <a:srgbClr val="946CEE"/>
    <a:srgbClr val="EDF7F4"/>
    <a:srgbClr val="FFF7DD"/>
    <a:srgbClr val="FFF0C1"/>
    <a:srgbClr val="C5ED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269D01E-BC32-4049-B463-5C60D7B0CCD2}" styleName="佈景主題樣式 2 - 輔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28" autoAdjust="0"/>
    <p:restoredTop sz="95949" autoAdjust="0"/>
  </p:normalViewPr>
  <p:slideViewPr>
    <p:cSldViewPr>
      <p:cViewPr varScale="1">
        <p:scale>
          <a:sx n="108" d="100"/>
          <a:sy n="108" d="100"/>
        </p:scale>
        <p:origin x="2014"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5" d="100"/>
          <a:sy n="85" d="100"/>
        </p:scale>
        <p:origin x="3937" y="9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D1CE198B-278D-EC89-B096-9E2A08DC73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1EE1B5EA-3279-8596-DC16-7883641168B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920D1E-078D-4226-AF84-9B28AACA1C95}" type="datetimeFigureOut">
              <a:rPr lang="zh-TW" altLang="en-US" smtClean="0"/>
              <a:t>2025/2/15</a:t>
            </a:fld>
            <a:endParaRPr lang="zh-TW" altLang="en-US"/>
          </a:p>
        </p:txBody>
      </p:sp>
      <p:sp>
        <p:nvSpPr>
          <p:cNvPr id="4" name="頁尾版面配置區 3">
            <a:extLst>
              <a:ext uri="{FF2B5EF4-FFF2-40B4-BE49-F238E27FC236}">
                <a16:creationId xmlns:a16="http://schemas.microsoft.com/office/drawing/2014/main" id="{8242BB07-D1C1-4739-FFC8-4AB1A43AB42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35632914-CF62-7FA0-0D58-81604084D8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2467AD-9ABC-437A-9573-72F5E92B2A17}" type="slidenum">
              <a:rPr lang="zh-TW" altLang="en-US" smtClean="0"/>
              <a:t>‹#›</a:t>
            </a:fld>
            <a:endParaRPr lang="zh-TW" altLang="en-US"/>
          </a:p>
        </p:txBody>
      </p:sp>
    </p:spTree>
    <p:extLst>
      <p:ext uri="{BB962C8B-B14F-4D97-AF65-F5344CB8AC3E}">
        <p14:creationId xmlns:p14="http://schemas.microsoft.com/office/powerpoint/2010/main" val="4294419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63001-C981-4359-8017-AA5A9D897C64}" type="datetimeFigureOut">
              <a:rPr lang="zh-TW" altLang="en-US" smtClean="0"/>
              <a:t>2025/2/15</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D1906-FE80-4D05-B5A0-E305CC71D444}" type="slidenum">
              <a:rPr lang="zh-TW" altLang="en-US" smtClean="0"/>
              <a:t>‹#›</a:t>
            </a:fld>
            <a:endParaRPr lang="zh-TW" altLang="en-US"/>
          </a:p>
        </p:txBody>
      </p:sp>
    </p:spTree>
    <p:extLst>
      <p:ext uri="{BB962C8B-B14F-4D97-AF65-F5344CB8AC3E}">
        <p14:creationId xmlns:p14="http://schemas.microsoft.com/office/powerpoint/2010/main" val="179521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b="1">
                <a:solidFill>
                  <a:schemeClr val="tx1"/>
                </a:solidFill>
                <a:latin typeface="Arial" panose="020B0604020202020204" pitchFamily="34" charset="0"/>
              </a:defRPr>
            </a:lvl1pPr>
            <a:lvl2pPr marL="742950" indent="-285750" defTabSz="931863">
              <a:defRPr sz="2000" b="1">
                <a:solidFill>
                  <a:schemeClr val="tx1"/>
                </a:solidFill>
                <a:latin typeface="Arial" panose="020B0604020202020204" pitchFamily="34" charset="0"/>
              </a:defRPr>
            </a:lvl2pPr>
            <a:lvl3pPr marL="1143000" indent="-228600" defTabSz="931863">
              <a:defRPr sz="2000" b="1">
                <a:solidFill>
                  <a:schemeClr val="tx1"/>
                </a:solidFill>
                <a:latin typeface="Arial" panose="020B0604020202020204" pitchFamily="34" charset="0"/>
              </a:defRPr>
            </a:lvl3pPr>
            <a:lvl4pPr marL="1600200" indent="-228600" defTabSz="931863">
              <a:defRPr sz="2000" b="1">
                <a:solidFill>
                  <a:schemeClr val="tx1"/>
                </a:solidFill>
                <a:latin typeface="Arial" panose="020B0604020202020204" pitchFamily="34" charset="0"/>
              </a:defRPr>
            </a:lvl4pPr>
            <a:lvl5pPr marL="2057400" indent="-228600" defTabSz="931863">
              <a:defRPr sz="2000" b="1">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sz="2000" b="1">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sz="2000" b="1">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sz="2000" b="1">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sz="2000" b="1">
                <a:solidFill>
                  <a:schemeClr val="tx1"/>
                </a:solidFill>
                <a:latin typeface="Arial" panose="020B0604020202020204" pitchFamily="34" charset="0"/>
              </a:defRPr>
            </a:lvl9pPr>
          </a:lstStyle>
          <a:p>
            <a:fld id="{A0CDEE9E-CDA8-4CD2-B86A-3DE96CE84860}" type="slidenum">
              <a:rPr lang="en-US" altLang="zh-TW" sz="1200" b="0">
                <a:latin typeface="Times" panose="02020603050405020304" pitchFamily="18" charset="0"/>
              </a:rPr>
              <a:pPr/>
              <a:t>1</a:t>
            </a:fld>
            <a:endParaRPr lang="en-US" altLang="zh-TW" sz="1200" b="0">
              <a:latin typeface="Times" panose="02020603050405020304" pitchFamily="18" charset="0"/>
            </a:endParaRPr>
          </a:p>
        </p:txBody>
      </p:sp>
      <p:sp>
        <p:nvSpPr>
          <p:cNvPr id="6147" name="Rectangle 2"/>
          <p:cNvSpPr>
            <a:spLocks noGrp="1" noRot="1" noChangeAspect="1" noChangeArrowheads="1" noTextEdit="1"/>
          </p:cNvSpPr>
          <p:nvPr>
            <p:ph type="sldImg"/>
          </p:nvPr>
        </p:nvSpPr>
        <p:spPr>
          <a:xfrm>
            <a:off x="922338" y="746125"/>
            <a:ext cx="4970462" cy="3727450"/>
          </a:xfrm>
          <a:ln/>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u-HU" altLang="zh-TW"/>
          </a:p>
        </p:txBody>
      </p:sp>
    </p:spTree>
    <p:extLst>
      <p:ext uri="{BB962C8B-B14F-4D97-AF65-F5344CB8AC3E}">
        <p14:creationId xmlns:p14="http://schemas.microsoft.com/office/powerpoint/2010/main" val="2574109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a:solidFill>
                  <a:srgbClr val="474747"/>
                </a:solidFill>
                <a:effectLst/>
                <a:latin typeface="Arial" panose="020B0604020202020204" pitchFamily="34" charset="0"/>
              </a:rPr>
              <a:t>billion</a:t>
            </a:r>
            <a:r>
              <a:rPr lang="zh-TW" altLang="en-US" b="0" i="0">
                <a:solidFill>
                  <a:srgbClr val="474747"/>
                </a:solidFill>
                <a:effectLst/>
                <a:latin typeface="Arial" panose="020B0604020202020204" pitchFamily="34" charset="0"/>
              </a:rPr>
              <a:t>一詞用來表示「</a:t>
            </a:r>
            <a:r>
              <a:rPr lang="zh-TW" altLang="en-US" b="0" i="0">
                <a:solidFill>
                  <a:srgbClr val="040C28"/>
                </a:solidFill>
                <a:effectLst/>
                <a:latin typeface="Arial" panose="020B0604020202020204" pitchFamily="34" charset="0"/>
              </a:rPr>
              <a:t>十億</a:t>
            </a:r>
            <a:r>
              <a:rPr lang="zh-TW" altLang="en-US" b="0" i="0">
                <a:solidFill>
                  <a:srgbClr val="474747"/>
                </a:solidFill>
                <a:effectLst/>
                <a:latin typeface="Arial" panose="020B0604020202020204" pitchFamily="34" charset="0"/>
              </a:rPr>
              <a:t>」，即</a:t>
            </a:r>
            <a:r>
              <a:rPr lang="en-US" altLang="zh-TW" b="0" i="0">
                <a:solidFill>
                  <a:srgbClr val="474747"/>
                </a:solidFill>
                <a:effectLst/>
                <a:latin typeface="Arial" panose="020B0604020202020204" pitchFamily="34" charset="0"/>
              </a:rPr>
              <a:t>1 thousand</a:t>
            </a:r>
            <a:r>
              <a:rPr lang="zh-TW" altLang="en-US" b="0" i="0">
                <a:solidFill>
                  <a:srgbClr val="474747"/>
                </a:solidFill>
                <a:effectLst/>
                <a:latin typeface="Arial" panose="020B0604020202020204" pitchFamily="34" charset="0"/>
              </a:rPr>
              <a:t>（一千）個</a:t>
            </a:r>
            <a:r>
              <a:rPr lang="en-US" altLang="zh-TW" b="0" i="0">
                <a:solidFill>
                  <a:srgbClr val="474747"/>
                </a:solidFill>
                <a:effectLst/>
                <a:latin typeface="Arial" panose="020B0604020202020204" pitchFamily="34" charset="0"/>
              </a:rPr>
              <a:t>million</a:t>
            </a:r>
            <a:r>
              <a:rPr lang="zh-TW" altLang="en-US" b="0" i="0">
                <a:solidFill>
                  <a:srgbClr val="474747"/>
                </a:solidFill>
                <a:effectLst/>
                <a:latin typeface="Arial" panose="020B0604020202020204" pitchFamily="34" charset="0"/>
              </a:rPr>
              <a:t>（百萬）。</a:t>
            </a:r>
            <a:endParaRPr lang="zh-TW" altLang="en-US"/>
          </a:p>
        </p:txBody>
      </p:sp>
      <p:sp>
        <p:nvSpPr>
          <p:cNvPr id="4" name="投影片編號版面配置區 3"/>
          <p:cNvSpPr>
            <a:spLocks noGrp="1"/>
          </p:cNvSpPr>
          <p:nvPr>
            <p:ph type="sldNum" sz="quarter" idx="5"/>
          </p:nvPr>
        </p:nvSpPr>
        <p:spPr/>
        <p:txBody>
          <a:bodyPr/>
          <a:lstStyle/>
          <a:p>
            <a:pPr>
              <a:defRPr/>
            </a:pPr>
            <a:fld id="{48B27400-17C0-439F-B192-50F076B39405}" type="slidenum">
              <a:rPr lang="zh-TW" altLang="en-US" smtClean="0"/>
              <a:pPr>
                <a:defRPr/>
              </a:pPr>
              <a:t>46</a:t>
            </a:fld>
            <a:endParaRPr lang="zh-TW" altLang="en-US"/>
          </a:p>
        </p:txBody>
      </p:sp>
    </p:spTree>
    <p:extLst>
      <p:ext uri="{BB962C8B-B14F-4D97-AF65-F5344CB8AC3E}">
        <p14:creationId xmlns:p14="http://schemas.microsoft.com/office/powerpoint/2010/main" val="3778587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551825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7743924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418918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64890095"/>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73842761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bg>
      <p:bgPr shadeToTitle="1">
        <a:gradFill flip="none" rotWithShape="1">
          <a:gsLst>
            <a:gs pos="0">
              <a:schemeClr val="bg1"/>
            </a:gs>
            <a:gs pos="78000">
              <a:schemeClr val="bg1"/>
            </a:gs>
            <a:gs pos="94000">
              <a:srgbClr val="FFF7DD"/>
            </a:gs>
          </a:gsLst>
          <a:lin ang="5400000" scaled="1"/>
          <a:tileRect/>
        </a:gra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7854" y="89297"/>
            <a:ext cx="8264525" cy="603400"/>
          </a:xfrm>
        </p:spPr>
        <p:txBody>
          <a:bodyPr/>
          <a:lstStyle/>
          <a:p>
            <a:r>
              <a:rPr lang="zh-TW" altLang="en-US"/>
              <a:t>按一下以編輯母片標題樣式</a:t>
            </a:r>
          </a:p>
        </p:txBody>
      </p:sp>
      <p:sp>
        <p:nvSpPr>
          <p:cNvPr id="3" name="內容版面配置區 2"/>
          <p:cNvSpPr>
            <a:spLocks noGrp="1"/>
          </p:cNvSpPr>
          <p:nvPr>
            <p:ph idx="1"/>
          </p:nvPr>
        </p:nvSpPr>
        <p:spPr>
          <a:xfrm>
            <a:off x="179512" y="908844"/>
            <a:ext cx="8264525" cy="5040312"/>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矩形 4">
            <a:extLst>
              <a:ext uri="{FF2B5EF4-FFF2-40B4-BE49-F238E27FC236}">
                <a16:creationId xmlns:a16="http://schemas.microsoft.com/office/drawing/2014/main" id="{A3ED42A5-59EB-61C0-86CD-1F5751F9EBD1}"/>
              </a:ext>
            </a:extLst>
          </p:cNvPr>
          <p:cNvSpPr/>
          <p:nvPr userDrawn="1"/>
        </p:nvSpPr>
        <p:spPr>
          <a:xfrm>
            <a:off x="0" y="692697"/>
            <a:ext cx="8748464" cy="45719"/>
          </a:xfrm>
          <a:prstGeom prst="rect">
            <a:avLst/>
          </a:prstGeom>
          <a:solidFill>
            <a:srgbClr val="00B0F0"/>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4145514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06349814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6552261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22123328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34576552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5226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57092913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25689573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11587889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63880240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7642791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TW" sz="14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9" name="Rectangle 76"/>
          <p:cNvSpPr txBox="1">
            <a:spLocks noChangeArrowheads="1"/>
          </p:cNvSpPr>
          <p:nvPr userDrawn="1"/>
        </p:nvSpPr>
        <p:spPr bwMode="auto">
          <a:xfrm>
            <a:off x="-2136" y="30734"/>
            <a:ext cx="7778097" cy="529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400" b="1" kern="1200">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Arial" panose="020B0604020202020204" pitchFamily="34" charset="0"/>
              </a:defRPr>
            </a:lvl2pPr>
            <a:lvl3pPr algn="l" rtl="0" eaLnBrk="0" fontAlgn="base" hangingPunct="0">
              <a:spcBef>
                <a:spcPct val="0"/>
              </a:spcBef>
              <a:spcAft>
                <a:spcPct val="0"/>
              </a:spcAft>
              <a:defRPr sz="3200" b="1">
                <a:solidFill>
                  <a:schemeClr val="tx1"/>
                </a:solidFill>
                <a:latin typeface="Arial" panose="020B0604020202020204" pitchFamily="34" charset="0"/>
              </a:defRPr>
            </a:lvl3pPr>
            <a:lvl4pPr algn="l" rtl="0" eaLnBrk="0" fontAlgn="base" hangingPunct="0">
              <a:spcBef>
                <a:spcPct val="0"/>
              </a:spcBef>
              <a:spcAft>
                <a:spcPct val="0"/>
              </a:spcAft>
              <a:defRPr sz="3200" b="1">
                <a:solidFill>
                  <a:schemeClr val="tx1"/>
                </a:solidFill>
                <a:latin typeface="Arial" panose="020B0604020202020204" pitchFamily="34" charset="0"/>
              </a:defRPr>
            </a:lvl4pPr>
            <a:lvl5pPr algn="l" rtl="0" eaLnBrk="0" fontAlgn="base" hangingPunct="0">
              <a:spcBef>
                <a:spcPct val="0"/>
              </a:spcBef>
              <a:spcAft>
                <a:spcPct val="0"/>
              </a:spcAft>
              <a:defRPr sz="3200" b="1">
                <a:solidFill>
                  <a:schemeClr val="tx1"/>
                </a:solidFill>
                <a:latin typeface="Arial" panose="020B0604020202020204" pitchFamily="34" charset="0"/>
              </a:defRPr>
            </a:lvl5pPr>
            <a:lvl6pPr marL="457200" algn="l" rtl="0" fontAlgn="base">
              <a:spcBef>
                <a:spcPct val="0"/>
              </a:spcBef>
              <a:spcAft>
                <a:spcPct val="0"/>
              </a:spcAft>
              <a:defRPr sz="3200" b="1">
                <a:solidFill>
                  <a:schemeClr val="tx1"/>
                </a:solidFill>
                <a:latin typeface="Arial" panose="020B0604020202020204" pitchFamily="34" charset="0"/>
              </a:defRPr>
            </a:lvl6pPr>
            <a:lvl7pPr marL="914400" algn="l" rtl="0" fontAlgn="base">
              <a:spcBef>
                <a:spcPct val="0"/>
              </a:spcBef>
              <a:spcAft>
                <a:spcPct val="0"/>
              </a:spcAft>
              <a:defRPr sz="3200" b="1">
                <a:solidFill>
                  <a:schemeClr val="tx1"/>
                </a:solidFill>
                <a:latin typeface="Arial" panose="020B0604020202020204" pitchFamily="34" charset="0"/>
              </a:defRPr>
            </a:lvl7pPr>
            <a:lvl8pPr marL="1371600" algn="l" rtl="0" fontAlgn="base">
              <a:spcBef>
                <a:spcPct val="0"/>
              </a:spcBef>
              <a:spcAft>
                <a:spcPct val="0"/>
              </a:spcAft>
              <a:defRPr sz="3200" b="1">
                <a:solidFill>
                  <a:schemeClr val="tx1"/>
                </a:solidFill>
                <a:latin typeface="Arial" panose="020B0604020202020204" pitchFamily="34" charset="0"/>
              </a:defRPr>
            </a:lvl8pPr>
            <a:lvl9pPr marL="1828800" algn="l" rtl="0" fontAlgn="base">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TW" sz="2400" b="0" i="1" u="none" strike="noStrike" kern="1200" cap="none" spc="0" normalizeH="0" baseline="0" noProof="0" dirty="0">
                <a:ln w="0"/>
                <a:gradFill>
                  <a:gsLst>
                    <a:gs pos="0">
                      <a:srgbClr val="5AA2AE">
                        <a:lumMod val="50000"/>
                      </a:srgbClr>
                    </a:gs>
                    <a:gs pos="50000">
                      <a:srgbClr val="5AA2AE"/>
                    </a:gs>
                    <a:gs pos="100000">
                      <a:srgbClr val="5AA2AE">
                        <a:lumMod val="60000"/>
                        <a:lumOff val="40000"/>
                      </a:srgbClr>
                    </a:gs>
                  </a:gsLst>
                  <a:lin ang="5400000"/>
                </a:gradFill>
                <a:effectLst>
                  <a:reflection blurRad="6350" stA="53000" endA="300" endPos="35500" dir="5400000" sy="-90000" algn="bl" rotWithShape="0"/>
                </a:effectLst>
                <a:uLnTx/>
                <a:uFillTx/>
                <a:latin typeface="Arial"/>
                <a:ea typeface="+mj-ea"/>
                <a:cs typeface="+mj-cs"/>
              </a:rPr>
              <a:t>syllabus</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4280871932"/>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781050" y="31886"/>
            <a:ext cx="8255446" cy="588802"/>
          </a:xfrm>
        </p:spPr>
        <p:txBody>
          <a:bodyPr/>
          <a:lstStyle>
            <a:lvl1pPr>
              <a:defRPr sz="2800"/>
            </a:lvl1pPr>
          </a:lstStyle>
          <a:p>
            <a:r>
              <a:rPr lang="zh-TW" altLang="en-US"/>
              <a:t>按一下以編輯母片標題樣式</a:t>
            </a:r>
          </a:p>
        </p:txBody>
      </p:sp>
      <p:sp>
        <p:nvSpPr>
          <p:cNvPr id="3" name="內容版面配置區 2"/>
          <p:cNvSpPr>
            <a:spLocks noGrp="1"/>
          </p:cNvSpPr>
          <p:nvPr>
            <p:ph idx="1"/>
          </p:nvPr>
        </p:nvSpPr>
        <p:spPr>
          <a:xfrm>
            <a:off x="107504" y="764704"/>
            <a:ext cx="8928992" cy="561662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483600467"/>
      </p:ext>
    </p:extLst>
  </p:cSld>
  <p:clrMapOvr>
    <a:masterClrMapping/>
  </p:clrMapOvr>
  <p:transition>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按一下以編輯母片文字樣式</a:t>
            </a:r>
          </a:p>
        </p:txBody>
      </p:sp>
    </p:spTree>
    <p:extLst>
      <p:ext uri="{BB962C8B-B14F-4D97-AF65-F5344CB8AC3E}">
        <p14:creationId xmlns:p14="http://schemas.microsoft.com/office/powerpoint/2010/main" val="3912158579"/>
      </p:ext>
    </p:extLst>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1600200"/>
            <a:ext cx="3692525" cy="4343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530725" y="1600200"/>
            <a:ext cx="3692525" cy="4343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73420178"/>
      </p:ext>
    </p:extLst>
  </p:cSld>
  <p:clrMapOvr>
    <a:masterClrMapping/>
  </p:clrMapOvr>
  <p:transition>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944031459"/>
      </p:ext>
    </p:extLst>
  </p:cSld>
  <p:clrMapOvr>
    <a:masterClrMapping/>
  </p:clrMapOvr>
  <p:transition>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160179850"/>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214797201"/>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298803"/>
      </p:ext>
    </p:extLst>
  </p:cSld>
  <p:clrMapOvr>
    <a:masterClrMapping/>
  </p:clrMapOvr>
  <p:transition>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Tree>
    <p:extLst>
      <p:ext uri="{BB962C8B-B14F-4D97-AF65-F5344CB8AC3E}">
        <p14:creationId xmlns:p14="http://schemas.microsoft.com/office/powerpoint/2010/main" val="3202054227"/>
      </p:ext>
    </p:extLst>
  </p:cSld>
  <p:clrMapOvr>
    <a:masterClrMapping/>
  </p:clrMapOvr>
  <p:transition>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Tree>
    <p:extLst>
      <p:ext uri="{BB962C8B-B14F-4D97-AF65-F5344CB8AC3E}">
        <p14:creationId xmlns:p14="http://schemas.microsoft.com/office/powerpoint/2010/main" val="3188906449"/>
      </p:ext>
    </p:extLst>
  </p:cSld>
  <p:clrMapOvr>
    <a:masterClrMapping/>
  </p:clrMapOvr>
  <p:transition>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25431806"/>
      </p:ext>
    </p:extLst>
  </p:cSld>
  <p:clrMapOvr>
    <a:masterClrMapping/>
  </p:clrMapOvr>
  <p:transition>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24625" y="152400"/>
            <a:ext cx="1946275" cy="57912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52400"/>
            <a:ext cx="5686425" cy="57912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856431615"/>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103584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109411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666585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9911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315063295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617027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4.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DCA2A753-5712-402C-96FE-2A2EA79BA387}"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8675" name="Rectangle 3"/>
          <p:cNvSpPr>
            <a:spLocks noGrp="1" noChangeArrowheads="1"/>
          </p:cNvSpPr>
          <p:nvPr>
            <p:ph type="title"/>
          </p:nvPr>
        </p:nvSpPr>
        <p:spPr bwMode="auto">
          <a:xfrm>
            <a:off x="179388" y="431371"/>
            <a:ext cx="8264525"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79388" y="115379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3"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outerShdw blurRad="38100" dist="38100" dir="2700000" algn="tl">
              <a:srgbClr val="C0C0C0"/>
            </a:outerShdw>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30000">
              <a:schemeClr val="accent5">
                <a:lumMod val="45000"/>
                <a:lumOff val="55000"/>
              </a:schemeClr>
            </a:gs>
            <a:gs pos="65000">
              <a:srgbClr val="EDF7F4"/>
            </a:gs>
            <a:gs pos="96000">
              <a:srgbClr val="FFF7DD"/>
            </a:gs>
          </a:gsLst>
          <a:lin ang="5400000" scaled="1"/>
          <a:tileRect/>
        </a:gradFill>
        <a:effectLst/>
      </p:bgPr>
    </p:bg>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051F1359-B770-43DA-B10D-F8EE8DD2A7AA}"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9699" name="Rectangle 3"/>
          <p:cNvSpPr>
            <a:spLocks noGrp="1" noChangeArrowheads="1"/>
          </p:cNvSpPr>
          <p:nvPr>
            <p:ph type="title"/>
          </p:nvPr>
        </p:nvSpPr>
        <p:spPr bwMode="auto">
          <a:xfrm>
            <a:off x="183115" y="332656"/>
            <a:ext cx="82645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29700" name="Rectangle 4"/>
          <p:cNvSpPr>
            <a:spLocks noGrp="1" noChangeArrowheads="1"/>
          </p:cNvSpPr>
          <p:nvPr>
            <p:ph type="body" idx="1"/>
          </p:nvPr>
        </p:nvSpPr>
        <p:spPr bwMode="auto">
          <a:xfrm>
            <a:off x="186842" y="117941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9701" name="Group 5"/>
          <p:cNvGrpSpPr>
            <a:grpSpLocks/>
          </p:cNvGrpSpPr>
          <p:nvPr/>
        </p:nvGrpSpPr>
        <p:grpSpPr bwMode="auto">
          <a:xfrm>
            <a:off x="6732588" y="6453188"/>
            <a:ext cx="2016125" cy="404812"/>
            <a:chOff x="4241" y="4065"/>
            <a:chExt cx="1270" cy="255"/>
          </a:xfrm>
        </p:grpSpPr>
        <p:sp>
          <p:nvSpPr>
            <p:cNvPr id="29702"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3"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4"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5"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6"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pic>
        <p:nvPicPr>
          <p:cNvPr id="4" name="圖片 3"/>
          <p:cNvPicPr>
            <a:picLocks noChangeAspect="1"/>
          </p:cNvPicPr>
          <p:nvPr userDrawn="1"/>
        </p:nvPicPr>
        <p:blipFill>
          <a:blip r:embed="rId13">
            <a:extLst>
              <a:ext uri="{BEBA8EAE-BF5A-486C-A8C5-ECC9F3942E4B}">
                <a14:imgProps xmlns:a14="http://schemas.microsoft.com/office/drawing/2010/main">
                  <a14:imgLayer r:embed="rId14">
                    <a14:imgEffect>
                      <a14:sharpenSoften amount="25000"/>
                    </a14:imgEffect>
                    <a14:imgEffect>
                      <a14:colorTemperature colorTemp="6661"/>
                    </a14:imgEffect>
                    <a14:imgEffect>
                      <a14:saturation sat="252000"/>
                    </a14:imgEffect>
                    <a14:imgEffect>
                      <a14:brightnessContrast bright="3000"/>
                    </a14:imgEffect>
                  </a14:imgLayer>
                </a14:imgProps>
              </a:ext>
            </a:extLst>
          </a:blip>
          <a:stretch>
            <a:fillRect/>
          </a:stretch>
        </p:blipFill>
        <p:spPr>
          <a:xfrm>
            <a:off x="8575593" y="4986"/>
            <a:ext cx="568407" cy="543694"/>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1000" fill="hold"/>
                                        <p:tgtEl>
                                          <p:spTgt spid="29699"/>
                                        </p:tgtEl>
                                        <p:attrNameLst>
                                          <p:attrName>ppt_x</p:attrName>
                                        </p:attrNameLst>
                                      </p:cBhvr>
                                      <p:tavLst>
                                        <p:tav tm="0">
                                          <p:val>
                                            <p:strVal val="#ppt_x-.2"/>
                                          </p:val>
                                        </p:tav>
                                        <p:tav tm="100000">
                                          <p:val>
                                            <p:strVal val="#ppt_x"/>
                                          </p:val>
                                        </p:tav>
                                      </p:tavLst>
                                    </p:anim>
                                    <p:anim calcmode="lin" valueType="num">
                                      <p:cBhvr>
                                        <p:cTn id="8" dur="1000" fill="hold"/>
                                        <p:tgtEl>
                                          <p:spTgt spid="29699"/>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699"/>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9700">
                                            <p:txEl>
                                              <p:pRg st="0" end="0"/>
                                            </p:txEl>
                                          </p:spTgt>
                                        </p:tgtEl>
                                        <p:attrNameLst>
                                          <p:attrName>style.visibility</p:attrName>
                                        </p:attrNameLst>
                                      </p:cBhvr>
                                      <p:to>
                                        <p:strVal val="visible"/>
                                      </p:to>
                                    </p:set>
                                    <p:animEffect transition="in" filter="fade">
                                      <p:cBhvr>
                                        <p:cTn id="13" dur="500"/>
                                        <p:tgtEl>
                                          <p:spTgt spid="29700">
                                            <p:txEl>
                                              <p:pRg st="0" end="0"/>
                                            </p:txEl>
                                          </p:spTgt>
                                        </p:tgtEl>
                                      </p:cBhvr>
                                    </p:animEffect>
                                    <p:anim calcmode="lin" valueType="num">
                                      <p:cBhvr>
                                        <p:cTn id="14" dur="500" fill="hold"/>
                                        <p:tgtEl>
                                          <p:spTgt spid="29700">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9700">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9700">
                                            <p:txEl>
                                              <p:pRg st="1" end="1"/>
                                            </p:txEl>
                                          </p:spTgt>
                                        </p:tgtEl>
                                        <p:attrNameLst>
                                          <p:attrName>style.visibility</p:attrName>
                                        </p:attrNameLst>
                                      </p:cBhvr>
                                      <p:to>
                                        <p:strVal val="visible"/>
                                      </p:to>
                                    </p:set>
                                    <p:animEffect transition="in" filter="fade">
                                      <p:cBhvr>
                                        <p:cTn id="19" dur="500"/>
                                        <p:tgtEl>
                                          <p:spTgt spid="29700">
                                            <p:txEl>
                                              <p:pRg st="1" end="1"/>
                                            </p:txEl>
                                          </p:spTgt>
                                        </p:tgtEl>
                                      </p:cBhvr>
                                    </p:animEffect>
                                    <p:anim calcmode="lin" valueType="num">
                                      <p:cBhvr>
                                        <p:cTn id="20" dur="500" fill="hold"/>
                                        <p:tgtEl>
                                          <p:spTgt spid="29700">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970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0" grpId="0" build="p">
        <p:tmplLst>
          <p:tmpl lvl="1">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effectLst>
            <a:outerShdw blurRad="38100" dist="38100" dir="2700000" algn="tl">
              <a:srgbClr val="000000">
                <a:alpha val="43137"/>
              </a:srgbClr>
            </a:outerShdw>
          </a:effectLst>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5" descr="Red Bar"/>
          <p:cNvPicPr>
            <a:picLocks noChangeAspect="1" noChangeArrowheads="1"/>
          </p:cNvPicPr>
          <p:nvPr userDrawn="1"/>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75" y="6450012"/>
            <a:ext cx="91440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4" descr="Small Red Square"/>
          <p:cNvPicPr>
            <a:picLocks noChangeAspect="1" noChangeArrowheads="1"/>
          </p:cNvPicPr>
          <p:nvPr userDrawn="1"/>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688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7"/>
          <p:cNvSpPr>
            <a:spLocks noGrp="1" noChangeArrowheads="1"/>
          </p:cNvSpPr>
          <p:nvPr>
            <p:ph type="body" idx="1"/>
          </p:nvPr>
        </p:nvSpPr>
        <p:spPr bwMode="auto">
          <a:xfrm>
            <a:off x="107504" y="1082425"/>
            <a:ext cx="8928992" cy="529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1029" name="Rectangle 8"/>
          <p:cNvSpPr>
            <a:spLocks noGrp="1" noChangeArrowheads="1"/>
          </p:cNvSpPr>
          <p:nvPr>
            <p:ph type="title"/>
          </p:nvPr>
        </p:nvSpPr>
        <p:spPr bwMode="auto">
          <a:xfrm>
            <a:off x="752662" y="49212"/>
            <a:ext cx="8391338"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a:t>Click to edit Master title style and Second Line Like This</a:t>
            </a:r>
          </a:p>
        </p:txBody>
      </p:sp>
      <p:sp>
        <p:nvSpPr>
          <p:cNvPr id="1030" name="Rectangle 9"/>
          <p:cNvSpPr>
            <a:spLocks noChangeArrowheads="1"/>
          </p:cNvSpPr>
          <p:nvPr userDrawn="1"/>
        </p:nvSpPr>
        <p:spPr bwMode="auto">
          <a:xfrm>
            <a:off x="0" y="6172200"/>
            <a:ext cx="9144000" cy="304800"/>
          </a:xfrm>
          <a:prstGeom prst="rect">
            <a:avLst/>
          </a:prstGeom>
          <a:noFill/>
          <a:ln>
            <a:noFill/>
          </a:ln>
          <a:effectLst/>
        </p:spPr>
        <p:txBody>
          <a:bodyPr wrap="none" anchor="ctr"/>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marL="0" marR="0" lvl="0" indent="0" algn="ctr" defTabSz="914400" rtl="0" eaLnBrk="1" fontAlgn="base" latinLnBrk="0" hangingPunct="1">
              <a:lnSpc>
                <a:spcPct val="90000"/>
              </a:lnSpc>
              <a:spcBef>
                <a:spcPct val="50000"/>
              </a:spcBef>
              <a:spcAft>
                <a:spcPct val="0"/>
              </a:spcAft>
              <a:buClr>
                <a:srgbClr val="4A66AC"/>
              </a:buClr>
              <a:buSzTx/>
              <a:buFontTx/>
              <a:buNone/>
              <a:tabLst/>
              <a:defRPr/>
            </a:pPr>
            <a:endParaRPr kumimoji="0" lang="zh-TW" altLang="en-US" sz="2000" b="1"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32" name="Text Box 28"/>
          <p:cNvSpPr txBox="1">
            <a:spLocks noChangeArrowheads="1"/>
          </p:cNvSpPr>
          <p:nvPr userDrawn="1"/>
        </p:nvSpPr>
        <p:spPr bwMode="auto">
          <a:xfrm>
            <a:off x="8077200" y="6477000"/>
            <a:ext cx="457200" cy="257175"/>
          </a:xfrm>
          <a:prstGeom prst="rect">
            <a:avLst/>
          </a:prstGeom>
          <a:noFill/>
          <a:ln>
            <a:noFill/>
          </a:ln>
          <a:effectLst/>
        </p:spPr>
        <p:txBody>
          <a:bodyPr lIns="92075" tIns="46038" rIns="92075" bIns="46038">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marL="0" marR="0" lvl="0" indent="0" algn="ctr" defTabSz="914400" rtl="0" eaLnBrk="1" fontAlgn="base" latinLnBrk="0" hangingPunct="1">
              <a:lnSpc>
                <a:spcPct val="90000"/>
              </a:lnSpc>
              <a:spcBef>
                <a:spcPct val="50000"/>
              </a:spcBef>
              <a:spcAft>
                <a:spcPct val="0"/>
              </a:spcAft>
              <a:buClr>
                <a:srgbClr val="4A66AC"/>
              </a:buClr>
              <a:buSzTx/>
              <a:buFontTx/>
              <a:buNone/>
              <a:tabLst/>
              <a:defRPr/>
            </a:pPr>
            <a:fld id="{85D34441-0D25-4BED-A8A4-7A1919D886AF}" type="slidenum">
              <a:rPr kumimoji="0" lang="en-US" altLang="zh-TW"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ctr" defTabSz="914400" rtl="0" eaLnBrk="1" fontAlgn="base" latinLnBrk="0" hangingPunct="1">
                <a:lnSpc>
                  <a:spcPct val="90000"/>
                </a:lnSpc>
                <a:spcBef>
                  <a:spcPct val="50000"/>
                </a:spcBef>
                <a:spcAft>
                  <a:spcPct val="0"/>
                </a:spcAft>
                <a:buClr>
                  <a:srgbClr val="4A66AC"/>
                </a:buClr>
                <a:buSzTx/>
                <a:buFontTx/>
                <a:buNone/>
                <a:tabLst/>
                <a:defRPr/>
              </a:pPr>
              <a:t>‹#›</a:t>
            </a:fld>
            <a:endParaRPr kumimoji="0" lang="en-US" altLang="zh-TW" sz="1200" b="1"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33" name="文字方塊 1"/>
          <p:cNvSpPr txBox="1">
            <a:spLocks noChangeArrowheads="1"/>
          </p:cNvSpPr>
          <p:nvPr userDrawn="1"/>
        </p:nvSpPr>
        <p:spPr bwMode="auto">
          <a:xfrm>
            <a:off x="1219200" y="6549231"/>
            <a:ext cx="7924800" cy="53975"/>
          </a:xfrm>
          <a:prstGeom prst="rect">
            <a:avLst/>
          </a:prstGeom>
          <a:solidFill>
            <a:srgbClr val="FF0000"/>
          </a:solidFill>
          <a:ln w="9525">
            <a:solidFill>
              <a:schemeClr val="accent1"/>
            </a:solidFill>
            <a:miter lim="800000"/>
            <a:headEnd/>
            <a:tailEnd/>
          </a:ln>
        </p:spPr>
        <p:txBody>
          <a:bodyPr wrap="squar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TW" altLang="en-US" sz="2000" b="1" i="0" u="none" strike="noStrike" kern="1200" cap="none" spc="0" normalizeH="0" baseline="0" noProof="0" dirty="0">
              <a:ln>
                <a:noFill/>
              </a:ln>
              <a:solidFill>
                <a:srgbClr val="FFFFFF"/>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320342060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p:wipe dir="r"/>
  </p:transition>
  <p:txStyles>
    <p:titleStyle>
      <a:lvl1pPr algn="l" rtl="0" eaLnBrk="0" fontAlgn="base" hangingPunct="0">
        <a:spcBef>
          <a:spcPct val="0"/>
        </a:spcBef>
        <a:spcAft>
          <a:spcPct val="0"/>
        </a:spcAft>
        <a:defRPr sz="3200" b="1" kern="1200">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Arial" panose="020B0604020202020204" pitchFamily="34" charset="0"/>
        </a:defRPr>
      </a:lvl2pPr>
      <a:lvl3pPr algn="l" rtl="0" eaLnBrk="0" fontAlgn="base" hangingPunct="0">
        <a:spcBef>
          <a:spcPct val="0"/>
        </a:spcBef>
        <a:spcAft>
          <a:spcPct val="0"/>
        </a:spcAft>
        <a:defRPr sz="3200" b="1">
          <a:solidFill>
            <a:schemeClr val="tx1"/>
          </a:solidFill>
          <a:latin typeface="Arial" panose="020B0604020202020204" pitchFamily="34" charset="0"/>
        </a:defRPr>
      </a:lvl3pPr>
      <a:lvl4pPr algn="l" rtl="0" eaLnBrk="0" fontAlgn="base" hangingPunct="0">
        <a:spcBef>
          <a:spcPct val="0"/>
        </a:spcBef>
        <a:spcAft>
          <a:spcPct val="0"/>
        </a:spcAft>
        <a:defRPr sz="3200" b="1">
          <a:solidFill>
            <a:schemeClr val="tx1"/>
          </a:solidFill>
          <a:latin typeface="Arial" panose="020B0604020202020204" pitchFamily="34" charset="0"/>
        </a:defRPr>
      </a:lvl4pPr>
      <a:lvl5pPr algn="l" rtl="0" eaLnBrk="0" fontAlgn="base" hangingPunct="0">
        <a:spcBef>
          <a:spcPct val="0"/>
        </a:spcBef>
        <a:spcAft>
          <a:spcPct val="0"/>
        </a:spcAft>
        <a:defRPr sz="3200" b="1">
          <a:solidFill>
            <a:schemeClr val="tx1"/>
          </a:solidFill>
          <a:latin typeface="Arial" panose="020B0604020202020204" pitchFamily="34" charset="0"/>
        </a:defRPr>
      </a:lvl5pPr>
      <a:lvl6pPr marL="457200" algn="l" rtl="0" fontAlgn="base">
        <a:spcBef>
          <a:spcPct val="0"/>
        </a:spcBef>
        <a:spcAft>
          <a:spcPct val="0"/>
        </a:spcAft>
        <a:defRPr sz="3200" b="1">
          <a:solidFill>
            <a:schemeClr val="tx1"/>
          </a:solidFill>
          <a:latin typeface="Arial" panose="020B0604020202020204" pitchFamily="34" charset="0"/>
        </a:defRPr>
      </a:lvl6pPr>
      <a:lvl7pPr marL="914400" algn="l" rtl="0" fontAlgn="base">
        <a:spcBef>
          <a:spcPct val="0"/>
        </a:spcBef>
        <a:spcAft>
          <a:spcPct val="0"/>
        </a:spcAft>
        <a:defRPr sz="3200" b="1">
          <a:solidFill>
            <a:schemeClr val="tx1"/>
          </a:solidFill>
          <a:latin typeface="Arial" panose="020B0604020202020204" pitchFamily="34" charset="0"/>
        </a:defRPr>
      </a:lvl7pPr>
      <a:lvl8pPr marL="1371600" algn="l" rtl="0" fontAlgn="base">
        <a:spcBef>
          <a:spcPct val="0"/>
        </a:spcBef>
        <a:spcAft>
          <a:spcPct val="0"/>
        </a:spcAft>
        <a:defRPr sz="3200" b="1">
          <a:solidFill>
            <a:schemeClr val="tx1"/>
          </a:solidFill>
          <a:latin typeface="Arial" panose="020B0604020202020204" pitchFamily="34" charset="0"/>
        </a:defRPr>
      </a:lvl8pPr>
      <a:lvl9pPr marL="1828800" algn="l" rtl="0" fontAlgn="base">
        <a:spcBef>
          <a:spcPct val="0"/>
        </a:spcBef>
        <a:spcAft>
          <a:spcPct val="0"/>
        </a:spcAft>
        <a:defRPr sz="3200" b="1">
          <a:solidFill>
            <a:schemeClr val="tx1"/>
          </a:solidFill>
          <a:latin typeface="Arial" panose="020B0604020202020204" pitchFamily="34" charset="0"/>
        </a:defRPr>
      </a:lvl9pPr>
    </p:titleStyle>
    <p:bodyStyle>
      <a:lvl1pPr marL="227013" indent="-227013" algn="l" rtl="0" eaLnBrk="0" fontAlgn="base" hangingPunct="0">
        <a:spcBef>
          <a:spcPct val="25000"/>
        </a:spcBef>
        <a:spcAft>
          <a:spcPct val="0"/>
        </a:spcAft>
        <a:buClr>
          <a:schemeClr val="accent1"/>
        </a:buClr>
        <a:buChar char="•"/>
        <a:defRPr sz="2400" kern="1200">
          <a:solidFill>
            <a:schemeClr val="tx1"/>
          </a:solidFill>
          <a:latin typeface="+mn-lt"/>
          <a:ea typeface="+mn-ea"/>
          <a:cs typeface="+mn-cs"/>
        </a:defRPr>
      </a:lvl1pPr>
      <a:lvl2pPr marL="569913" indent="-228600" algn="l" rtl="0" eaLnBrk="0" fontAlgn="base" hangingPunct="0">
        <a:spcBef>
          <a:spcPct val="20000"/>
        </a:spcBef>
        <a:spcAft>
          <a:spcPct val="0"/>
        </a:spcAft>
        <a:buClr>
          <a:schemeClr val="accent1"/>
        </a:buClr>
        <a:buChar char="•"/>
        <a:defRPr sz="2000" kern="1200">
          <a:solidFill>
            <a:schemeClr val="tx1"/>
          </a:solidFill>
          <a:latin typeface="+mn-lt"/>
          <a:ea typeface="+mn-ea"/>
          <a:cs typeface="+mn-cs"/>
        </a:defRPr>
      </a:lvl2pPr>
      <a:lvl3pPr marL="914400" indent="-230188" algn="l" rtl="0" eaLnBrk="0" fontAlgn="base" hangingPunct="0">
        <a:spcBef>
          <a:spcPct val="20000"/>
        </a:spcBef>
        <a:spcAft>
          <a:spcPct val="0"/>
        </a:spcAft>
        <a:buClr>
          <a:schemeClr val="accent1"/>
        </a:buClr>
        <a:buChar char="•"/>
        <a:defRPr sz="2000" kern="1200">
          <a:solidFill>
            <a:schemeClr val="tx1"/>
          </a:solidFill>
          <a:latin typeface="+mn-lt"/>
          <a:ea typeface="+mn-ea"/>
          <a:cs typeface="+mn-cs"/>
        </a:defRPr>
      </a:lvl3pPr>
      <a:lvl4pPr marL="1258888" indent="-230188" algn="l" rtl="0" eaLnBrk="0" fontAlgn="base" hangingPunct="0">
        <a:spcBef>
          <a:spcPct val="20000"/>
        </a:spcBef>
        <a:spcAft>
          <a:spcPct val="0"/>
        </a:spcAft>
        <a:buClr>
          <a:schemeClr val="accent1"/>
        </a:buClr>
        <a:buChar char="•"/>
        <a:defRPr sz="2000" kern="1200">
          <a:solidFill>
            <a:schemeClr val="tx1"/>
          </a:solidFill>
          <a:latin typeface="+mn-lt"/>
          <a:ea typeface="+mn-ea"/>
          <a:cs typeface="+mn-cs"/>
        </a:defRPr>
      </a:lvl4pPr>
      <a:lvl5pPr marL="1601788" indent="-228600" algn="l" rtl="0" eaLnBrk="0" fontAlgn="base" hangingPunct="0">
        <a:spcBef>
          <a:spcPct val="20000"/>
        </a:spcBef>
        <a:spcAft>
          <a:spcPct val="0"/>
        </a:spcAft>
        <a:buClr>
          <a:schemeClr val="accent1"/>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aws.amazon.com/what-is/conversational-ai/" TargetMode="External"/><Relationship Id="rId3" Type="http://schemas.openxmlformats.org/officeDocument/2006/relationships/hyperlink" Target="https://aws.amazon.com/sagemaker/" TargetMode="External"/><Relationship Id="rId7" Type="http://schemas.openxmlformats.org/officeDocument/2006/relationships/hyperlink" Target="https://aws.amazon.com/lex/" TargetMode="External"/><Relationship Id="rId2" Type="http://schemas.openxmlformats.org/officeDocument/2006/relationships/hyperlink" Target="https://aws.amazon.com/what-is/deep-learning/" TargetMode="External"/><Relationship Id="rId1" Type="http://schemas.openxmlformats.org/officeDocument/2006/relationships/slideLayout" Target="../slideLayouts/slideLayout2.xml"/><Relationship Id="rId6" Type="http://schemas.openxmlformats.org/officeDocument/2006/relationships/hyperlink" Target="https://aws.amazon.com/what-is/nlp/" TargetMode="External"/><Relationship Id="rId5" Type="http://schemas.openxmlformats.org/officeDocument/2006/relationships/hyperlink" Target="https://aws.amazon.com/bedrock/" TargetMode="External"/><Relationship Id="rId10" Type="http://schemas.openxmlformats.org/officeDocument/2006/relationships/hyperlink" Target="https://aws.amazon.com/rekognition/" TargetMode="External"/><Relationship Id="rId4" Type="http://schemas.openxmlformats.org/officeDocument/2006/relationships/hyperlink" Target="https://aws.amazon.com/what-is/generative-ai/" TargetMode="External"/><Relationship Id="rId9" Type="http://schemas.openxmlformats.org/officeDocument/2006/relationships/hyperlink" Target="https://aws.amazon.com/what-is/chatbo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hyperlink" Target="https://youtu.be/BwCnKX-l1a0"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Formal_system" TargetMode="Externa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hyperlink" Target="https://zh.wikipedia.org/wiki/%E6%95%B0%E5%AD%A6%E6%A8%A1%E5%9E%8B" TargetMode="External"/><Relationship Id="rId3" Type="http://schemas.openxmlformats.org/officeDocument/2006/relationships/hyperlink" Target="https://zh.wikipedia.org/wiki/%E6%A6%82%E5%BF%B5%E6%A8%A1%E5%9E%8B" TargetMode="External"/><Relationship Id="rId7" Type="http://schemas.openxmlformats.org/officeDocument/2006/relationships/hyperlink" Target="https://zh.wikipedia.org/wiki/%E7%BB%9F%E8%AE%A1%E6%A8%A1%E5%9E%8B" TargetMode="External"/><Relationship Id="rId2" Type="http://schemas.openxmlformats.org/officeDocument/2006/relationships/hyperlink" Target="https://zh.wikipedia.org/wiki/%E7%A7%91%E5%AD%B8%E6%96%B9%E6%B3%95" TargetMode="External"/><Relationship Id="rId1" Type="http://schemas.openxmlformats.org/officeDocument/2006/relationships/slideLayout" Target="../slideLayouts/slideLayout2.xml"/><Relationship Id="rId6" Type="http://schemas.openxmlformats.org/officeDocument/2006/relationships/hyperlink" Target="https://zh.wikipedia.org/wiki/%E6%8E%A8%E7%90%86" TargetMode="External"/><Relationship Id="rId5" Type="http://schemas.openxmlformats.org/officeDocument/2006/relationships/hyperlink" Target="https://zh.wikipedia.org/wiki/%E9%A0%90%E6%B8%AC" TargetMode="External"/><Relationship Id="rId10" Type="http://schemas.openxmlformats.org/officeDocument/2006/relationships/image" Target="../media/image22.png"/><Relationship Id="rId4" Type="http://schemas.openxmlformats.org/officeDocument/2006/relationships/hyperlink" Target="https://zh.wikipedia.org/wiki/%E6%A6%82%E5%BF%B5%E9%AA%8C%E8%AF%81" TargetMode="External"/><Relationship Id="rId9" Type="http://schemas.openxmlformats.org/officeDocument/2006/relationships/hyperlink" Target="https://zh.wikipedia.org/wiki/%E9%9B%BB%E8%85%A6%E6%A8%A1%E6%93%AC"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i5pdpoxksRY&amp;t=2s" TargetMode="External"/><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W4RktsEzvcE" TargetMode="External"/><Relationship Id="rId2" Type="http://schemas.openxmlformats.org/officeDocument/2006/relationships/hyperlink" Target="https://youtu.be/SnDdYETKfOE" TargetMode="Externa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hyperlink" Target="https://www.youtube.com/watch?v=a7kg83-qPXg" TargetMode="Externa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youtu.be/r_xH08PNui8" TargetMode="Externa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hyperlink" Target="https://zh.wikipedia.org/wiki/%E8%AE%A1%E7%AE%97%E6%9C%BA%E5%8D%8F%E4%BC%9A" TargetMode="External"/><Relationship Id="rId2" Type="http://schemas.openxmlformats.org/officeDocument/2006/relationships/hyperlink" Target="https://zh.wikipedia.org/wiki/%E7%BE%8E%E5%9B%BD%E4%BA%BA%E5%B7%A5%E6%99%BA%E8%83%BD%E5%8D%8F%E4%BC%9A" TargetMode="Externa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DFpBcbaDjLY&amp;t=2s" TargetMode="External"/><Relationship Id="rId2" Type="http://schemas.openxmlformats.org/officeDocument/2006/relationships/hyperlink" Target="https://www.youtube.com/watch?v=DFpBcbaDjLY&amp;ab_channel=%E6%9D%A8%E6%BE%9C%E5%B7%A5%E4%BD%9C%E5%AE%A4YangLanStudio" TargetMode="External"/><Relationship Id="rId1" Type="http://schemas.openxmlformats.org/officeDocument/2006/relationships/slideLayout" Target="../slideLayouts/slideLayout14.xml"/><Relationship Id="rId4" Type="http://schemas.openxmlformats.org/officeDocument/2006/relationships/hyperlink" Target="https://www.youtube.com/watch?v=nFbVhOHtg-A&amp;list=PLzK__l306zev42z_eHfEJ6THxtFzFKuHq&amp;index=9"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www.youtube.com/watch?v=jBTm2xsQgW0" TargetMode="Externa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app=desktop&amp;v=FjFDImV-yWc" TargetMode="External"/><Relationship Id="rId2" Type="http://schemas.openxmlformats.org/officeDocument/2006/relationships/hyperlink" Target="https://youtu.be/-TBmLeeJrw8" TargetMode="Externa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bosch.com/stories/history-of-artificial-intelligence/"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youtube.com/watch?v=JAXyWEZQrq4" TargetMode="Externa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aygSMgK3BEM" TargetMode="External"/><Relationship Id="rId2" Type="http://schemas.openxmlformats.org/officeDocument/2006/relationships/hyperlink" Target="http://www.turingarchive.org/browse.php/B/9" TargetMode="Externa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PR4WzBRxGCM&amp;pp=ygUceEFJIENvbG9zc3VzIOeahOizh-aWmeS4reW_gw%3D%3D" TargetMode="External"/><Relationship Id="rId2" Type="http://schemas.openxmlformats.org/officeDocument/2006/relationships/hyperlink" Target="https://www.youtube.com/watch?v=49OhtNz-3xg" TargetMode="Externa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hyperlink" Target="https://dgtlinfra.com/elon-musk-data-centers/" TargetMode="Externa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hyperlink" Target="https://dgtlinfra.com/elon-musk-data-centers/"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zh.wikipedia.org/wiki/%E6%B5%AE%E7%82%B9%E6%95%B0" TargetMode="Externa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hyperlink" Target="https://www.cherryservers.com/blog/gpu-temperature-range" TargetMode="Externa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hyperlink" Target="https://tw.news.yahoo.com/tag/%E6%95%B8%E6%93%9A%E4%B8%AD%E5%BF%83" TargetMode="Externa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8" Type="http://schemas.openxmlformats.org/officeDocument/2006/relationships/hyperlink" Target="https://youtu.be/DCKTd364C38" TargetMode="External"/><Relationship Id="rId3" Type="http://schemas.openxmlformats.org/officeDocument/2006/relationships/hyperlink" Target="https://youtu.be/9fQPG9DVrjg" TargetMode="External"/><Relationship Id="rId7" Type="http://schemas.openxmlformats.org/officeDocument/2006/relationships/hyperlink" Target="https://youtu.be/GyOFmDC-Hcc" TargetMode="External"/><Relationship Id="rId2" Type="http://schemas.openxmlformats.org/officeDocument/2006/relationships/hyperlink" Target="https://youtu.be/ZO19okCB2uA" TargetMode="External"/><Relationship Id="rId1" Type="http://schemas.openxmlformats.org/officeDocument/2006/relationships/slideLayout" Target="../slideLayouts/slideLayout25.xml"/><Relationship Id="rId6" Type="http://schemas.openxmlformats.org/officeDocument/2006/relationships/hyperlink" Target="https://youtu.be/B_SbkH_aNrg" TargetMode="External"/><Relationship Id="rId5" Type="http://schemas.openxmlformats.org/officeDocument/2006/relationships/hyperlink" Target="https://youtu.be/pIN9UHF-91c" TargetMode="External"/><Relationship Id="rId4" Type="http://schemas.openxmlformats.org/officeDocument/2006/relationships/hyperlink" Target="https://youtu.be/Jky9I1ihAk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KI-TGKkAv1o" TargetMode="External"/><Relationship Id="rId2" Type="http://schemas.openxmlformats.org/officeDocument/2006/relationships/hyperlink" Target="https://www.youtube.com/watch?v=ck1NJnIyuGo" TargetMode="External"/><Relationship Id="rId1" Type="http://schemas.openxmlformats.org/officeDocument/2006/relationships/slideLayout" Target="../slideLayouts/slideLayout14.xml"/><Relationship Id="rId5" Type="http://schemas.openxmlformats.org/officeDocument/2006/relationships/hyperlink" Target="https://www.youtube.com/watch?v=_8biRQHuEy4" TargetMode="External"/><Relationship Id="rId4" Type="http://schemas.openxmlformats.org/officeDocument/2006/relationships/hyperlink" Target="https://www.youtube.com/c/%E7%A7%91%E6%8A%80%E5%95%9F%E7%A4%BA%E9%8C%84/video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w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矩形 1"/>
          <p:cNvSpPr>
            <a:spLocks noChangeArrowheads="1"/>
          </p:cNvSpPr>
          <p:nvPr/>
        </p:nvSpPr>
        <p:spPr bwMode="auto">
          <a:xfrm>
            <a:off x="266879" y="3225968"/>
            <a:ext cx="328808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zh-TW" altLang="en-US" sz="440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 </a:t>
            </a:r>
            <a:r>
              <a:rPr lang="en-US" altLang="zh-TW" sz="440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 </a:t>
            </a:r>
            <a:r>
              <a:rPr lang="zh-TW" altLang="en-US" sz="440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人工智慧 </a:t>
            </a:r>
            <a:endParaRPr lang="zh-TW" altLang="en-US"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endParaRPr>
          </a:p>
        </p:txBody>
      </p:sp>
      <p:sp>
        <p:nvSpPr>
          <p:cNvPr id="2" name="副標題 1"/>
          <p:cNvSpPr>
            <a:spLocks noGrp="1"/>
          </p:cNvSpPr>
          <p:nvPr>
            <p:ph type="subTitle" sz="quarter" idx="1"/>
          </p:nvPr>
        </p:nvSpPr>
        <p:spPr>
          <a:xfrm>
            <a:off x="5146509" y="5737225"/>
            <a:ext cx="3429000" cy="762000"/>
          </a:xfrm>
        </p:spPr>
        <p:txBody>
          <a:bodyPr/>
          <a:lstStyle/>
          <a:p>
            <a:r>
              <a:rPr lang="en-US" altLang="zh-TW" b="1" dirty="0"/>
              <a:t>  </a:t>
            </a:r>
            <a:endParaRPr lang="zh-TW" altLang="en-US" b="1" dirty="0"/>
          </a:p>
          <a:p>
            <a:endParaRPr lang="zh-TW" altLang="en-US" dirty="0"/>
          </a:p>
        </p:txBody>
      </p:sp>
      <p:sp>
        <p:nvSpPr>
          <p:cNvPr id="4" name="標題 3"/>
          <p:cNvSpPr>
            <a:spLocks noGrp="1"/>
          </p:cNvSpPr>
          <p:nvPr>
            <p:ph type="ctrTitle" sz="quarter"/>
          </p:nvPr>
        </p:nvSpPr>
        <p:spPr>
          <a:xfrm>
            <a:off x="467544" y="3994598"/>
            <a:ext cx="7772400" cy="2227569"/>
          </a:xfrm>
          <a:ln>
            <a:noFill/>
          </a:ln>
        </p:spPr>
        <p:txBody>
          <a:bodyPr/>
          <a:lstStyle/>
          <a:p>
            <a:r>
              <a:rPr lang="en-US" altLang="zh-TW" sz="4000" dirty="0">
                <a:solidFill>
                  <a:srgbClr val="0070C0"/>
                </a:solidFill>
                <a:effectLst>
                  <a:outerShdw blurRad="38100" dist="38100" dir="2700000" algn="tl">
                    <a:srgbClr val="000000">
                      <a:alpha val="43137"/>
                    </a:srgbClr>
                  </a:outerShdw>
                </a:effectLst>
              </a:rPr>
              <a:t>Chapter 01  </a:t>
            </a:r>
            <a:r>
              <a:rPr lang="zh-TW" altLang="en-US" sz="4000" dirty="0">
                <a:solidFill>
                  <a:srgbClr val="0070C0"/>
                </a:solidFill>
                <a:effectLst>
                  <a:outerShdw blurRad="38100" dist="38100" dir="2700000" algn="tl">
                    <a:srgbClr val="000000">
                      <a:alpha val="43137"/>
                    </a:srgbClr>
                  </a:outerShdw>
                </a:effectLst>
              </a:rPr>
              <a:t>人工智慧</a:t>
            </a:r>
            <a:br>
              <a:rPr lang="en-US" altLang="zh-TW" sz="4000" dirty="0">
                <a:solidFill>
                  <a:srgbClr val="0070C0"/>
                </a:solidFill>
              </a:rPr>
            </a:br>
            <a:br>
              <a:rPr lang="en-US" altLang="zh-TW" sz="4000" dirty="0">
                <a:solidFill>
                  <a:srgbClr val="0070C0"/>
                </a:solidFill>
              </a:rPr>
            </a:br>
            <a:r>
              <a:rPr lang="zh-TW" altLang="en-US" sz="4000" dirty="0">
                <a:solidFill>
                  <a:srgbClr val="0070C0"/>
                </a:solidFill>
              </a:rPr>
              <a:t>　　　　　　</a:t>
            </a:r>
            <a:r>
              <a:rPr lang="en-US" altLang="zh-TW" sz="1200" dirty="0">
                <a:solidFill>
                  <a:srgbClr val="0070C0"/>
                </a:solidFill>
              </a:rPr>
              <a:t>Artificial Intelligence A Modern Approach (3rd Edition)</a:t>
            </a:r>
            <a:endParaRPr lang="zh-TW" altLang="en-US" sz="1200" dirty="0">
              <a:solidFill>
                <a:srgbClr val="0070C0"/>
              </a:solidFill>
            </a:endParaRPr>
          </a:p>
        </p:txBody>
      </p:sp>
    </p:spTree>
    <p:extLst>
      <p:ext uri="{BB962C8B-B14F-4D97-AF65-F5344CB8AC3E}">
        <p14:creationId xmlns:p14="http://schemas.microsoft.com/office/powerpoint/2010/main" val="3797118056"/>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B38390-A2A0-424D-A698-C6DD445667B6}"/>
              </a:ext>
            </a:extLst>
          </p:cNvPr>
          <p:cNvSpPr>
            <a:spLocks noGrp="1"/>
          </p:cNvSpPr>
          <p:nvPr>
            <p:ph type="title"/>
          </p:nvPr>
        </p:nvSpPr>
        <p:spPr>
          <a:xfrm>
            <a:off x="179512" y="86812"/>
            <a:ext cx="8264525" cy="720725"/>
          </a:xfrm>
        </p:spPr>
        <p:txBody>
          <a:bodyPr/>
          <a:lstStyle/>
          <a:p>
            <a:r>
              <a:rPr lang="en-US" altLang="zh-TW" sz="2800" b="0" i="0">
                <a:solidFill>
                  <a:srgbClr val="5E5E5E"/>
                </a:solidFill>
                <a:effectLst/>
                <a:latin typeface="Arial" panose="020B0604020202020204" pitchFamily="34" charset="0"/>
              </a:rPr>
              <a:t>AGI (artificial general intelligence</a:t>
            </a:r>
            <a:r>
              <a:rPr lang="zh-TW" altLang="en-US" sz="2800" b="0" i="0">
                <a:solidFill>
                  <a:srgbClr val="5E5E5E"/>
                </a:solidFill>
                <a:effectLst/>
                <a:latin typeface="Arial" panose="020B0604020202020204" pitchFamily="34" charset="0"/>
              </a:rPr>
              <a:t>，通用人工智慧</a:t>
            </a:r>
            <a:r>
              <a:rPr lang="en-US" altLang="zh-TW" sz="2800" b="0" i="0">
                <a:solidFill>
                  <a:srgbClr val="5E5E5E"/>
                </a:solidFill>
                <a:effectLst/>
                <a:latin typeface="Arial" panose="020B0604020202020204" pitchFamily="34" charset="0"/>
              </a:rPr>
              <a:t>)</a:t>
            </a:r>
            <a:endParaRPr lang="zh-TW" altLang="en-US" sz="2800"/>
          </a:p>
        </p:txBody>
      </p:sp>
      <p:sp>
        <p:nvSpPr>
          <p:cNvPr id="3" name="內容版面配置區 2">
            <a:extLst>
              <a:ext uri="{FF2B5EF4-FFF2-40B4-BE49-F238E27FC236}">
                <a16:creationId xmlns:a16="http://schemas.microsoft.com/office/drawing/2014/main" id="{69125591-1C75-6AA3-191F-6A342A7A524E}"/>
              </a:ext>
            </a:extLst>
          </p:cNvPr>
          <p:cNvSpPr>
            <a:spLocks noGrp="1"/>
          </p:cNvSpPr>
          <p:nvPr>
            <p:ph idx="1"/>
          </p:nvPr>
        </p:nvSpPr>
        <p:spPr>
          <a:xfrm>
            <a:off x="123516" y="764704"/>
            <a:ext cx="8928992" cy="5616624"/>
          </a:xfrm>
        </p:spPr>
        <p:txBody>
          <a:bodyPr/>
          <a:lstStyle/>
          <a:p>
            <a:pPr marL="0" indent="0">
              <a:buNone/>
            </a:pPr>
            <a:r>
              <a:rPr lang="zh-TW" altLang="en-US" sz="1400" b="1">
                <a:solidFill>
                  <a:srgbClr val="C00000"/>
                </a:solidFill>
              </a:rPr>
              <a:t>什麼是通用人工智慧？</a:t>
            </a:r>
          </a:p>
          <a:p>
            <a:r>
              <a:rPr lang="zh-TW" altLang="en-US" sz="1400" b="0">
                <a:effectLst/>
              </a:rPr>
              <a:t>通用人工智慧 </a:t>
            </a:r>
            <a:r>
              <a:rPr lang="en-US" altLang="zh-TW" sz="1400" b="0">
                <a:effectLst/>
              </a:rPr>
              <a:t>(AGI) </a:t>
            </a:r>
            <a:r>
              <a:rPr lang="zh-TW" altLang="en-US" sz="1400" b="0">
                <a:effectLst/>
              </a:rPr>
              <a:t>是理論性 </a:t>
            </a:r>
            <a:r>
              <a:rPr lang="en-US" altLang="zh-TW" sz="1400" b="0">
                <a:effectLst/>
              </a:rPr>
              <a:t>AI </a:t>
            </a:r>
            <a:r>
              <a:rPr lang="zh-TW" altLang="en-US" sz="1400" b="0">
                <a:effectLst/>
              </a:rPr>
              <a:t>研究領域，試圖建立具有類似人類智慧和自學能力的軟體。研發目的是讓該軟體能夠執行不一定受過相關訓練或專門開發來執行的任務。而強人工智慧也指通用人工智慧（</a:t>
            </a:r>
            <a:r>
              <a:rPr lang="en-US" altLang="zh-TW" sz="1400" b="0">
                <a:effectLst/>
              </a:rPr>
              <a:t>artificial general intelligence</a:t>
            </a:r>
            <a:r>
              <a:rPr lang="zh-TW" altLang="en-US" sz="1400" b="0">
                <a:effectLst/>
              </a:rPr>
              <a:t>，</a:t>
            </a:r>
            <a:r>
              <a:rPr lang="en-US" altLang="zh-TW" sz="1400" b="0">
                <a:effectLst/>
              </a:rPr>
              <a:t>AGI</a:t>
            </a:r>
            <a:r>
              <a:rPr lang="zh-TW" altLang="en-US" sz="1400" b="0">
                <a:effectLst/>
              </a:rPr>
              <a:t>），或具備執行一般智慧型行為的能力。</a:t>
            </a:r>
            <a:r>
              <a:rPr lang="en-US" altLang="zh-TW" sz="1400" b="0">
                <a:effectLst/>
              </a:rPr>
              <a:t> </a:t>
            </a:r>
            <a:r>
              <a:rPr lang="zh-TW" altLang="en-US" sz="1400" b="0">
                <a:effectLst/>
              </a:rPr>
              <a:t>強人工智慧通常把人工智慧和意識、感性、知識和自覺等人類的特徵互相連結。</a:t>
            </a:r>
          </a:p>
          <a:p>
            <a:endParaRPr lang="zh-TW" altLang="en-US" sz="1400" b="0">
              <a:effectLst/>
            </a:endParaRPr>
          </a:p>
          <a:p>
            <a:r>
              <a:rPr lang="zh-TW" altLang="en-US" sz="1400" b="0">
                <a:effectLst/>
              </a:rPr>
              <a:t>目前的人工智慧 </a:t>
            </a:r>
            <a:r>
              <a:rPr lang="en-US" altLang="zh-TW" sz="1400" b="0">
                <a:effectLst/>
              </a:rPr>
              <a:t>(AI) </a:t>
            </a:r>
            <a:r>
              <a:rPr lang="zh-TW" altLang="en-US" sz="1400" b="0">
                <a:effectLst/>
              </a:rPr>
              <a:t>技術都在一組預先確定的參數內執行。例如，經過影像辨識和生成訓練的 </a:t>
            </a:r>
            <a:r>
              <a:rPr lang="en-US" altLang="zh-TW" sz="1400" b="0">
                <a:effectLst/>
              </a:rPr>
              <a:t>AI </a:t>
            </a:r>
            <a:r>
              <a:rPr lang="zh-TW" altLang="en-US" sz="1400" b="0">
                <a:effectLst/>
              </a:rPr>
              <a:t>模型無法建置網站。</a:t>
            </a:r>
            <a:r>
              <a:rPr lang="en-US" altLang="zh-TW" sz="1400" b="0">
                <a:effectLst/>
              </a:rPr>
              <a:t>AGI </a:t>
            </a:r>
            <a:r>
              <a:rPr lang="zh-TW" altLang="en-US" sz="1400" b="0">
                <a:effectLst/>
              </a:rPr>
              <a:t>是一種理論追求，旨在開發具有自主自控能力、合理程度的自我理解，以及能夠學習新技能的 </a:t>
            </a:r>
            <a:r>
              <a:rPr lang="en-US" altLang="zh-TW" sz="1400" b="0">
                <a:effectLst/>
              </a:rPr>
              <a:t>AI </a:t>
            </a:r>
            <a:r>
              <a:rPr lang="zh-TW" altLang="en-US" sz="1400" b="0">
                <a:effectLst/>
              </a:rPr>
              <a:t>系統。</a:t>
            </a:r>
            <a:r>
              <a:rPr lang="en-US" altLang="zh-TW" sz="1400" b="0">
                <a:effectLst/>
              </a:rPr>
              <a:t>AGI </a:t>
            </a:r>
            <a:r>
              <a:rPr lang="zh-TW" altLang="en-US" sz="1400" b="0">
                <a:effectLst/>
              </a:rPr>
              <a:t>能夠解決在建立它時沒教給它的設定和情境中的複雜問題。具有人類能力的 </a:t>
            </a:r>
            <a:r>
              <a:rPr lang="en-US" altLang="zh-TW" sz="1400" b="0">
                <a:effectLst/>
              </a:rPr>
              <a:t>AGI </a:t>
            </a:r>
            <a:r>
              <a:rPr lang="zh-TW" altLang="en-US" sz="1400" b="0">
                <a:effectLst/>
              </a:rPr>
              <a:t>目前仍為理論性概念和研究目標。</a:t>
            </a:r>
          </a:p>
          <a:p>
            <a:pPr marL="0" indent="0">
              <a:buNone/>
            </a:pPr>
            <a:endParaRPr lang="zh-TW" altLang="en-US" sz="1400"/>
          </a:p>
          <a:p>
            <a:pPr marL="0" indent="0">
              <a:buNone/>
            </a:pPr>
            <a:r>
              <a:rPr lang="zh-TW" altLang="en-US" sz="1400" b="1">
                <a:solidFill>
                  <a:srgbClr val="C00000"/>
                </a:solidFill>
              </a:rPr>
              <a:t>人工智慧與通用人工智慧之間有什麼區別？</a:t>
            </a:r>
          </a:p>
          <a:p>
            <a:r>
              <a:rPr lang="zh-TW" altLang="en-US" sz="1400" b="0">
                <a:effectLst/>
              </a:rPr>
              <a:t>數十年來，</a:t>
            </a:r>
            <a:r>
              <a:rPr lang="en-US" altLang="zh-TW" sz="1400" b="0">
                <a:effectLst/>
              </a:rPr>
              <a:t>AI </a:t>
            </a:r>
            <a:r>
              <a:rPr lang="zh-TW" altLang="en-US" sz="1400" b="0">
                <a:effectLst/>
              </a:rPr>
              <a:t>研究人員已經豎立了幾個里程碑，這些里程碑顯著提高了機器智慧，在特定任務中甚至達到模仿人類智慧的程度。例如，</a:t>
            </a:r>
            <a:r>
              <a:rPr lang="en-US" altLang="zh-TW" sz="1400" b="0">
                <a:effectLst/>
              </a:rPr>
              <a:t>AI </a:t>
            </a:r>
            <a:r>
              <a:rPr lang="zh-TW" altLang="en-US" sz="1400" b="0">
                <a:effectLst/>
              </a:rPr>
              <a:t>摘要器使用機器學習 </a:t>
            </a:r>
            <a:r>
              <a:rPr lang="en-US" altLang="zh-TW" sz="1400" b="0">
                <a:effectLst/>
              </a:rPr>
              <a:t>(ML) </a:t>
            </a:r>
            <a:r>
              <a:rPr lang="zh-TW" altLang="en-US" sz="1400" b="0">
                <a:effectLst/>
              </a:rPr>
              <a:t>模型從文件中擷取重點並產生可理解的摘要。因此，</a:t>
            </a:r>
            <a:r>
              <a:rPr lang="en-US" altLang="zh-TW" sz="1400" b="0">
                <a:effectLst/>
              </a:rPr>
              <a:t>AI </a:t>
            </a:r>
            <a:r>
              <a:rPr lang="zh-TW" altLang="en-US" sz="1400" b="0">
                <a:effectLst/>
              </a:rPr>
              <a:t>是一門電腦科學學科，使軟體能夠以人類等級的表現來解決新穎而困難的任務。 </a:t>
            </a:r>
          </a:p>
          <a:p>
            <a:r>
              <a:rPr lang="zh-TW" altLang="en-US" sz="1400" b="0">
                <a:effectLst/>
              </a:rPr>
              <a:t>相較之下，</a:t>
            </a:r>
            <a:r>
              <a:rPr lang="en-US" altLang="zh-TW" sz="1400" b="0">
                <a:effectLst/>
              </a:rPr>
              <a:t>AGI </a:t>
            </a:r>
            <a:r>
              <a:rPr lang="zh-TW" altLang="en-US" sz="1400" b="0">
                <a:effectLst/>
              </a:rPr>
              <a:t>系統可以解決不同領域的問題，</a:t>
            </a:r>
            <a:r>
              <a:rPr lang="zh-TW" altLang="en-US" sz="1400" b="0">
                <a:solidFill>
                  <a:srgbClr val="FF0000"/>
                </a:solidFill>
                <a:effectLst/>
              </a:rPr>
              <a:t>就像人類一樣，而無需手動干預</a:t>
            </a:r>
            <a:r>
              <a:rPr lang="zh-TW" altLang="en-US" sz="1400" b="0">
                <a:effectLst/>
              </a:rPr>
              <a:t>。</a:t>
            </a:r>
            <a:r>
              <a:rPr lang="en-US" altLang="zh-TW" sz="1400" b="0">
                <a:effectLst/>
              </a:rPr>
              <a:t>AGI </a:t>
            </a:r>
            <a:r>
              <a:rPr lang="zh-TW" altLang="en-US" sz="1400" b="0">
                <a:effectLst/>
              </a:rPr>
              <a:t>不限於特定範圍，可以自學並解決從未接受過訓練的問題。因此，</a:t>
            </a:r>
            <a:r>
              <a:rPr lang="en-US" altLang="zh-TW" sz="1400" b="0">
                <a:effectLst/>
              </a:rPr>
              <a:t>AGI </a:t>
            </a:r>
            <a:r>
              <a:rPr lang="zh-TW" altLang="en-US" sz="1400" b="0">
                <a:effectLst/>
              </a:rPr>
              <a:t>是完整人工智慧的理論表示，它可以透過廣泛的人類認知能力解決複雜任務。 </a:t>
            </a:r>
          </a:p>
          <a:p>
            <a:endParaRPr lang="zh-TW" altLang="en-US" sz="1400" b="0">
              <a:effectLst/>
            </a:endParaRPr>
          </a:p>
          <a:p>
            <a:r>
              <a:rPr lang="zh-TW" altLang="en-US" sz="1400" b="0">
                <a:effectLst/>
              </a:rPr>
              <a:t>一些電腦科學家認為 </a:t>
            </a:r>
            <a:r>
              <a:rPr lang="en-US" altLang="zh-TW" sz="1400" b="0">
                <a:effectLst/>
              </a:rPr>
              <a:t>AGI </a:t>
            </a:r>
            <a:r>
              <a:rPr lang="zh-TW" altLang="en-US" sz="1400" b="0">
                <a:effectLst/>
              </a:rPr>
              <a:t>是一種具有人類理解和認知能力的假設電腦程式。</a:t>
            </a:r>
            <a:r>
              <a:rPr lang="en-US" altLang="zh-TW" sz="1400" b="0">
                <a:effectLst/>
              </a:rPr>
              <a:t>AI </a:t>
            </a:r>
            <a:r>
              <a:rPr lang="zh-TW" altLang="en-US" sz="1400" b="0">
                <a:effectLst/>
              </a:rPr>
              <a:t>系統可以學習處理不熟悉的任務，而無需對此類理論進行額外的訓練。</a:t>
            </a:r>
            <a:r>
              <a:rPr lang="zh-TW" altLang="en-US" sz="1400" b="0">
                <a:solidFill>
                  <a:srgbClr val="C00000"/>
                </a:solidFill>
                <a:effectLst/>
              </a:rPr>
              <a:t>另外，我們現今使用的 </a:t>
            </a:r>
            <a:r>
              <a:rPr lang="en-US" altLang="zh-TW" sz="1400" b="0">
                <a:solidFill>
                  <a:srgbClr val="C00000"/>
                </a:solidFill>
                <a:effectLst/>
              </a:rPr>
              <a:t>AI </a:t>
            </a:r>
            <a:r>
              <a:rPr lang="zh-TW" altLang="en-US" sz="1400" b="0">
                <a:solidFill>
                  <a:srgbClr val="C00000"/>
                </a:solidFill>
                <a:effectLst/>
              </a:rPr>
              <a:t>系統需要大量訓練，才能處理相同領域內的相關任務。</a:t>
            </a:r>
            <a:r>
              <a:rPr lang="zh-TW" altLang="en-US" sz="1400" b="0">
                <a:effectLst/>
              </a:rPr>
              <a:t>例如，您必須使用醫療資料集微調預先訓練的大型語言模型 </a:t>
            </a:r>
            <a:r>
              <a:rPr lang="en-US" altLang="zh-TW" sz="1400" b="0">
                <a:effectLst/>
              </a:rPr>
              <a:t>(LLM)</a:t>
            </a:r>
            <a:r>
              <a:rPr lang="zh-TW" altLang="en-US" sz="1400" b="0">
                <a:effectLst/>
              </a:rPr>
              <a:t>，才能如同醫療聊天機器人一般一致地運作。 </a:t>
            </a:r>
          </a:p>
        </p:txBody>
      </p:sp>
    </p:spTree>
    <p:extLst>
      <p:ext uri="{BB962C8B-B14F-4D97-AF65-F5344CB8AC3E}">
        <p14:creationId xmlns:p14="http://schemas.microsoft.com/office/powerpoint/2010/main" val="348199712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5A3D8-FB88-0C00-A206-A4D928E4768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C2EA0D9-A7A9-2B45-2717-2BF030C15212}"/>
              </a:ext>
            </a:extLst>
          </p:cNvPr>
          <p:cNvSpPr>
            <a:spLocks noGrp="1"/>
          </p:cNvSpPr>
          <p:nvPr>
            <p:ph type="title"/>
          </p:nvPr>
        </p:nvSpPr>
        <p:spPr>
          <a:xfrm>
            <a:off x="132203" y="116309"/>
            <a:ext cx="8264525" cy="720725"/>
          </a:xfrm>
        </p:spPr>
        <p:txBody>
          <a:bodyPr/>
          <a:lstStyle/>
          <a:p>
            <a:r>
              <a:rPr lang="en-US" altLang="zh-TW" sz="2800" b="0" i="0">
                <a:solidFill>
                  <a:srgbClr val="5E5E5E"/>
                </a:solidFill>
                <a:effectLst/>
                <a:latin typeface="Arial" panose="020B0604020202020204" pitchFamily="34" charset="0"/>
              </a:rPr>
              <a:t>AGI (artificial general intelligence</a:t>
            </a:r>
            <a:r>
              <a:rPr lang="zh-TW" altLang="en-US" sz="2800" b="0" i="0">
                <a:solidFill>
                  <a:srgbClr val="5E5E5E"/>
                </a:solidFill>
                <a:effectLst/>
                <a:latin typeface="Arial" panose="020B0604020202020204" pitchFamily="34" charset="0"/>
              </a:rPr>
              <a:t>，通用人工智慧</a:t>
            </a:r>
            <a:r>
              <a:rPr lang="en-US" altLang="zh-TW" sz="2800" b="0" i="0">
                <a:solidFill>
                  <a:srgbClr val="5E5E5E"/>
                </a:solidFill>
                <a:effectLst/>
                <a:latin typeface="Arial" panose="020B0604020202020204" pitchFamily="34" charset="0"/>
              </a:rPr>
              <a:t>)</a:t>
            </a:r>
            <a:endParaRPr lang="zh-TW" altLang="en-US" sz="2800"/>
          </a:p>
        </p:txBody>
      </p:sp>
      <p:sp>
        <p:nvSpPr>
          <p:cNvPr id="3" name="內容版面配置區 2">
            <a:extLst>
              <a:ext uri="{FF2B5EF4-FFF2-40B4-BE49-F238E27FC236}">
                <a16:creationId xmlns:a16="http://schemas.microsoft.com/office/drawing/2014/main" id="{083F6A99-F477-6E57-CDDC-9CC3C9546FB1}"/>
              </a:ext>
            </a:extLst>
          </p:cNvPr>
          <p:cNvSpPr>
            <a:spLocks noGrp="1"/>
          </p:cNvSpPr>
          <p:nvPr>
            <p:ph idx="1"/>
          </p:nvPr>
        </p:nvSpPr>
        <p:spPr>
          <a:xfrm>
            <a:off x="123516" y="764704"/>
            <a:ext cx="8928992" cy="5616624"/>
          </a:xfrm>
        </p:spPr>
        <p:txBody>
          <a:bodyPr/>
          <a:lstStyle/>
          <a:p>
            <a:pPr marL="0" indent="0">
              <a:buNone/>
            </a:pPr>
            <a:r>
              <a:rPr lang="zh-TW" altLang="en-US" sz="1400" b="1">
                <a:solidFill>
                  <a:srgbClr val="C00000"/>
                </a:solidFill>
              </a:rPr>
              <a:t>強式 </a:t>
            </a:r>
            <a:r>
              <a:rPr lang="en-US" altLang="zh-TW" sz="1400" b="1">
                <a:solidFill>
                  <a:srgbClr val="C00000"/>
                </a:solidFill>
              </a:rPr>
              <a:t>AI </a:t>
            </a:r>
            <a:r>
              <a:rPr lang="zh-TW" altLang="en-US" sz="1400" b="1">
                <a:solidFill>
                  <a:srgbClr val="C00000"/>
                </a:solidFill>
              </a:rPr>
              <a:t>與弱式 </a:t>
            </a:r>
            <a:r>
              <a:rPr lang="en-US" altLang="zh-TW" sz="1400" b="1">
                <a:solidFill>
                  <a:srgbClr val="C00000"/>
                </a:solidFill>
              </a:rPr>
              <a:t>AI </a:t>
            </a:r>
            <a:r>
              <a:rPr lang="zh-TW" altLang="en-US" sz="1400" b="1">
                <a:solidFill>
                  <a:srgbClr val="C00000"/>
                </a:solidFill>
              </a:rPr>
              <a:t>的比較</a:t>
            </a:r>
          </a:p>
          <a:p>
            <a:r>
              <a:rPr lang="zh-TW" altLang="en-US" sz="1400"/>
              <a:t>強式 </a:t>
            </a:r>
            <a:r>
              <a:rPr lang="en-US" altLang="zh-TW" sz="1400"/>
              <a:t>AI </a:t>
            </a:r>
            <a:r>
              <a:rPr lang="zh-TW" altLang="en-US" sz="1400"/>
              <a:t>是完整的人工智慧，或者 </a:t>
            </a:r>
            <a:r>
              <a:rPr lang="en-US" altLang="zh-TW" sz="1400"/>
              <a:t>AGI</a:t>
            </a:r>
            <a:r>
              <a:rPr lang="zh-TW" altLang="en-US" sz="1400"/>
              <a:t>，儘管背景知識很少，仍然能夠以人類認知等級執行任務。科幻小說通常將強式 </a:t>
            </a:r>
            <a:r>
              <a:rPr lang="en-US" altLang="zh-TW" sz="1400"/>
              <a:t>AI </a:t>
            </a:r>
            <a:r>
              <a:rPr lang="zh-TW" altLang="en-US" sz="1400"/>
              <a:t>描繪成一部能夠以人類理解力思考的機器，而且沒有領域限制。 </a:t>
            </a:r>
          </a:p>
          <a:p>
            <a:r>
              <a:rPr lang="zh-TW" altLang="en-US" sz="1400"/>
              <a:t>相較之下，弱式 </a:t>
            </a:r>
            <a:r>
              <a:rPr lang="en-US" altLang="zh-TW" sz="1400"/>
              <a:t>AI </a:t>
            </a:r>
            <a:r>
              <a:rPr lang="zh-TW" altLang="en-US" sz="1400"/>
              <a:t>或狹窄 </a:t>
            </a:r>
            <a:r>
              <a:rPr lang="en-US" altLang="zh-TW" sz="1400"/>
              <a:t>AI </a:t>
            </a:r>
            <a:r>
              <a:rPr lang="zh-TW" altLang="en-US" sz="1400"/>
              <a:t>是僅限於運算規格、演算法和設計目的之特定任務的 </a:t>
            </a:r>
            <a:r>
              <a:rPr lang="en-US" altLang="zh-TW" sz="1400"/>
              <a:t>AI </a:t>
            </a:r>
            <a:r>
              <a:rPr lang="zh-TW" altLang="en-US" sz="1400"/>
              <a:t>系統。例如，以前的 </a:t>
            </a:r>
            <a:r>
              <a:rPr lang="en-US" altLang="zh-TW" sz="1400"/>
              <a:t>AI </a:t>
            </a:r>
            <a:r>
              <a:rPr lang="zh-TW" altLang="en-US" sz="1400"/>
              <a:t>模型記憶體有限，只能依賴即時資料做出決策。即使是具有更佳記憶體保留的新興生成式 </a:t>
            </a:r>
            <a:r>
              <a:rPr lang="en-US" altLang="zh-TW" sz="1400"/>
              <a:t>AI </a:t>
            </a:r>
            <a:r>
              <a:rPr lang="zh-TW" altLang="en-US" sz="1400"/>
              <a:t>應用程式也被視為弱式 </a:t>
            </a:r>
            <a:r>
              <a:rPr lang="en-US" altLang="zh-TW" sz="1400"/>
              <a:t>AI</a:t>
            </a:r>
            <a:r>
              <a:rPr lang="zh-TW" altLang="en-US" sz="1400"/>
              <a:t>，因為它們無法重新用於其他領域。 </a:t>
            </a:r>
          </a:p>
          <a:p>
            <a:endParaRPr lang="zh-TW" altLang="en-US" sz="1400" b="1">
              <a:solidFill>
                <a:srgbClr val="C00000"/>
              </a:solidFill>
            </a:endParaRPr>
          </a:p>
          <a:p>
            <a:pPr marL="0" indent="0">
              <a:buNone/>
            </a:pPr>
            <a:r>
              <a:rPr lang="zh-TW" altLang="en-US" sz="1400" b="1">
                <a:solidFill>
                  <a:srgbClr val="C00000"/>
                </a:solidFill>
              </a:rPr>
              <a:t>通用人工智慧研究的理論方法是什麼？</a:t>
            </a:r>
          </a:p>
          <a:p>
            <a:r>
              <a:rPr lang="zh-TW" altLang="en-US" sz="1400"/>
              <a:t>實現 </a:t>
            </a:r>
            <a:r>
              <a:rPr lang="en-US" altLang="zh-TW" sz="1400"/>
              <a:t>AGI </a:t>
            </a:r>
            <a:r>
              <a:rPr lang="zh-TW" altLang="en-US" sz="1400"/>
              <a:t>與驅動現今 </a:t>
            </a:r>
            <a:r>
              <a:rPr lang="en-US" altLang="zh-TW" sz="1400"/>
              <a:t>AI </a:t>
            </a:r>
            <a:r>
              <a:rPr lang="zh-TW" altLang="en-US" sz="1400"/>
              <a:t>模型的技術相比，需要更廣泛的技術、資料和互連性。創造力、感知、學習和記憶對於創造模仿複雜人類行為的 </a:t>
            </a:r>
            <a:r>
              <a:rPr lang="en-US" altLang="zh-TW" sz="1400"/>
              <a:t>AI </a:t>
            </a:r>
            <a:r>
              <a:rPr lang="zh-TW" altLang="en-US" sz="1400"/>
              <a:t>至關重要。</a:t>
            </a:r>
            <a:r>
              <a:rPr lang="en-US" altLang="zh-TW" sz="1400"/>
              <a:t>AI </a:t>
            </a:r>
            <a:r>
              <a:rPr lang="zh-TW" altLang="en-US" sz="1400"/>
              <a:t>專家提出了幾種方法來推動 </a:t>
            </a:r>
            <a:r>
              <a:rPr lang="en-US" altLang="zh-TW" sz="1400"/>
              <a:t>AGI </a:t>
            </a:r>
            <a:r>
              <a:rPr lang="zh-TW" altLang="en-US" sz="1400"/>
              <a:t>研究。 </a:t>
            </a:r>
          </a:p>
          <a:p>
            <a:pPr marL="628650" lvl="1" indent="-285750">
              <a:buFont typeface="Arial" panose="020B0604020202020204" pitchFamily="34" charset="0"/>
              <a:buChar char="•"/>
            </a:pPr>
            <a:r>
              <a:rPr lang="zh-TW" altLang="en-US" sz="1400" b="1"/>
              <a:t>符號</a:t>
            </a:r>
            <a:r>
              <a:rPr lang="en-US" altLang="zh-TW" sz="1400" b="1"/>
              <a:t>:  </a:t>
            </a:r>
            <a:r>
              <a:rPr lang="zh-TW" altLang="en-US" sz="1400"/>
              <a:t>符號方法假設電腦系統可以透過擴展的邏輯網路表示人類思想來開發 </a:t>
            </a:r>
            <a:r>
              <a:rPr lang="en-US" altLang="zh-TW" sz="1400"/>
              <a:t>AGI</a:t>
            </a:r>
            <a:r>
              <a:rPr lang="zh-TW" altLang="en-US" sz="1400"/>
              <a:t>。邏輯網路使用 </a:t>
            </a:r>
            <a:r>
              <a:rPr lang="en-US" altLang="zh-TW" sz="1400"/>
              <a:t>if-else </a:t>
            </a:r>
            <a:r>
              <a:rPr lang="zh-TW" altLang="en-US" sz="1400"/>
              <a:t>邏輯將實體物件符號化，使 </a:t>
            </a:r>
            <a:r>
              <a:rPr lang="en-US" altLang="zh-TW" sz="1400"/>
              <a:t>AI </a:t>
            </a:r>
            <a:r>
              <a:rPr lang="zh-TW" altLang="en-US" sz="1400"/>
              <a:t>系統能夠在更高的思考層級解釋想法。但是，符號表示無法在較低層級複製微妙的認知能力，例如感知。</a:t>
            </a:r>
          </a:p>
          <a:p>
            <a:pPr marL="628650" lvl="1" indent="-285750">
              <a:buFont typeface="Arial" panose="020B0604020202020204" pitchFamily="34" charset="0"/>
              <a:buChar char="•"/>
            </a:pPr>
            <a:r>
              <a:rPr lang="zh-TW" altLang="en-US" sz="1400" b="1"/>
              <a:t>聯結主義者</a:t>
            </a:r>
            <a:r>
              <a:rPr lang="en-US" altLang="zh-TW" sz="1400"/>
              <a:t>:  </a:t>
            </a:r>
            <a:r>
              <a:rPr lang="zh-TW" altLang="en-US" sz="1400"/>
              <a:t>聯結主義者 </a:t>
            </a:r>
            <a:r>
              <a:rPr lang="en-US" altLang="zh-TW" sz="1400"/>
              <a:t>(</a:t>
            </a:r>
            <a:r>
              <a:rPr lang="zh-TW" altLang="en-US" sz="1400"/>
              <a:t>或湧現論者</a:t>
            </a:r>
            <a:r>
              <a:rPr lang="en-US" altLang="zh-TW" sz="1400"/>
              <a:t>) </a:t>
            </a:r>
            <a:r>
              <a:rPr lang="zh-TW" altLang="en-US" sz="1400"/>
              <a:t>方法專注於使用神經網路架構複製人類大腦結構。當人類與外部刺激互動時，大腦神經元可以改變其傳播路徑。科學家希望採用這種子符號方法的 </a:t>
            </a:r>
            <a:r>
              <a:rPr lang="en-US" altLang="zh-TW" sz="1400"/>
              <a:t>AI </a:t>
            </a:r>
            <a:r>
              <a:rPr lang="zh-TW" altLang="en-US" sz="1400"/>
              <a:t>模型可以複製類似人類的智慧並展示低層級認知功能。</a:t>
            </a:r>
            <a:r>
              <a:rPr lang="zh-TW" altLang="en-US" sz="1400" b="1"/>
              <a:t>大型語言模型是 </a:t>
            </a:r>
            <a:r>
              <a:rPr lang="en-US" altLang="zh-TW" sz="1400" b="1"/>
              <a:t>AI </a:t>
            </a:r>
            <a:r>
              <a:rPr lang="zh-TW" altLang="en-US" sz="1400" b="1"/>
              <a:t>的一個範例</a:t>
            </a:r>
            <a:r>
              <a:rPr lang="zh-TW" altLang="en-US" sz="1400"/>
              <a:t>，它使用聯結主義者方法來理解自然語言。 </a:t>
            </a:r>
          </a:p>
          <a:p>
            <a:pPr marL="628650" lvl="1" indent="-285750">
              <a:buFont typeface="Arial" panose="020B0604020202020204" pitchFamily="34" charset="0"/>
              <a:buChar char="•"/>
            </a:pPr>
            <a:r>
              <a:rPr lang="zh-TW" altLang="en-US" sz="1400" b="1"/>
              <a:t>普世主義者</a:t>
            </a:r>
            <a:r>
              <a:rPr lang="en-US" altLang="zh-TW" sz="1400" b="1"/>
              <a:t>:  </a:t>
            </a:r>
            <a:r>
              <a:rPr lang="zh-TW" altLang="en-US" sz="1400"/>
              <a:t>採用普世主義者方法的研究人員專注於在計算層級解決 </a:t>
            </a:r>
            <a:r>
              <a:rPr lang="en-US" altLang="zh-TW" sz="1400"/>
              <a:t>AGI </a:t>
            </a:r>
            <a:r>
              <a:rPr lang="zh-TW" altLang="en-US" sz="1400"/>
              <a:t>複雜性。他們嘗試制定理論解決方案，使其可以重新使用實用的 </a:t>
            </a:r>
            <a:r>
              <a:rPr lang="en-US" altLang="zh-TW" sz="1400"/>
              <a:t>AGI </a:t>
            </a:r>
            <a:r>
              <a:rPr lang="zh-TW" altLang="en-US" sz="1400"/>
              <a:t>系統。 </a:t>
            </a:r>
          </a:p>
          <a:p>
            <a:pPr marL="628650" lvl="1" indent="-285750">
              <a:buFont typeface="Arial" panose="020B0604020202020204" pitchFamily="34" charset="0"/>
              <a:buChar char="•"/>
            </a:pPr>
            <a:r>
              <a:rPr lang="zh-TW" altLang="en-US" sz="1400" b="1"/>
              <a:t>整體有機體架構</a:t>
            </a:r>
            <a:r>
              <a:rPr lang="en-US" altLang="zh-TW" sz="1400" b="1"/>
              <a:t>:  </a:t>
            </a:r>
            <a:r>
              <a:rPr lang="zh-TW" altLang="en-US" sz="1400"/>
              <a:t>整體有機體架構方法涉及將 </a:t>
            </a:r>
            <a:r>
              <a:rPr lang="en-US" altLang="zh-TW" sz="1400"/>
              <a:t>AI </a:t>
            </a:r>
            <a:r>
              <a:rPr lang="zh-TW" altLang="en-US" sz="1400"/>
              <a:t>模型與人體的物理表現整合。支持這個理論的科學家認為只有在系統從物理互動中學習時才能實現 </a:t>
            </a:r>
            <a:r>
              <a:rPr lang="en-US" altLang="zh-TW" sz="1400"/>
              <a:t>AGI</a:t>
            </a:r>
            <a:r>
              <a:rPr lang="zh-TW" altLang="en-US" sz="1400"/>
              <a:t>。 </a:t>
            </a:r>
          </a:p>
          <a:p>
            <a:pPr marL="628650" lvl="1" indent="-285750">
              <a:buFont typeface="Arial" panose="020B0604020202020204" pitchFamily="34" charset="0"/>
              <a:buChar char="•"/>
            </a:pPr>
            <a:r>
              <a:rPr lang="zh-TW" altLang="en-US" sz="1400" b="1"/>
              <a:t>混合</a:t>
            </a:r>
            <a:r>
              <a:rPr lang="en-US" altLang="zh-TW" sz="1400" b="1"/>
              <a:t>:  </a:t>
            </a:r>
            <a:r>
              <a:rPr lang="zh-TW" altLang="en-US" sz="1400"/>
              <a:t>混合方法研究表示人類思想的符號和子符號方法，以實現單一方法之外的結果。</a:t>
            </a:r>
            <a:r>
              <a:rPr lang="en-US" altLang="zh-TW" sz="1400"/>
              <a:t>AI </a:t>
            </a:r>
            <a:r>
              <a:rPr lang="zh-TW" altLang="en-US" sz="1400"/>
              <a:t>研究人員可能會嘗試融入不同已知原則和方法來開發 </a:t>
            </a:r>
            <a:r>
              <a:rPr lang="en-US" altLang="zh-TW" sz="1400"/>
              <a:t>AGI</a:t>
            </a:r>
            <a:r>
              <a:rPr lang="zh-TW" altLang="en-US" sz="1400"/>
              <a:t>。</a:t>
            </a:r>
          </a:p>
        </p:txBody>
      </p:sp>
    </p:spTree>
    <p:extLst>
      <p:ext uri="{BB962C8B-B14F-4D97-AF65-F5344CB8AC3E}">
        <p14:creationId xmlns:p14="http://schemas.microsoft.com/office/powerpoint/2010/main" val="376188124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0F4AF7-0668-7782-B833-81B717BFE152}"/>
              </a:ext>
            </a:extLst>
          </p:cNvPr>
          <p:cNvSpPr>
            <a:spLocks noGrp="1"/>
          </p:cNvSpPr>
          <p:nvPr>
            <p:ph type="title"/>
          </p:nvPr>
        </p:nvSpPr>
        <p:spPr>
          <a:xfrm>
            <a:off x="251458" y="116632"/>
            <a:ext cx="8641084" cy="720725"/>
          </a:xfrm>
        </p:spPr>
        <p:txBody>
          <a:bodyPr/>
          <a:lstStyle/>
          <a:p>
            <a:r>
              <a:rPr lang="zh-TW" altLang="en-US" sz="3200" b="1" i="0">
                <a:solidFill>
                  <a:srgbClr val="232F3E"/>
                </a:solidFill>
                <a:effectLst/>
                <a:latin typeface="Helvetica" panose="020B0604020202020204" pitchFamily="34" charset="0"/>
              </a:rPr>
              <a:t>驅動通用人工智慧研究的技術是什麼？</a:t>
            </a:r>
            <a:endParaRPr lang="zh-TW" altLang="en-US" sz="3200"/>
          </a:p>
        </p:txBody>
      </p:sp>
      <p:sp>
        <p:nvSpPr>
          <p:cNvPr id="3" name="內容版面配置區 2">
            <a:extLst>
              <a:ext uri="{FF2B5EF4-FFF2-40B4-BE49-F238E27FC236}">
                <a16:creationId xmlns:a16="http://schemas.microsoft.com/office/drawing/2014/main" id="{A07AC7EC-EEDB-A82E-D016-882D4A936F21}"/>
              </a:ext>
            </a:extLst>
          </p:cNvPr>
          <p:cNvSpPr>
            <a:spLocks noGrp="1"/>
          </p:cNvSpPr>
          <p:nvPr>
            <p:ph idx="1"/>
          </p:nvPr>
        </p:nvSpPr>
        <p:spPr>
          <a:xfrm>
            <a:off x="179450" y="980728"/>
            <a:ext cx="8785100" cy="5443561"/>
          </a:xfrm>
        </p:spPr>
        <p:txBody>
          <a:bodyPr/>
          <a:lstStyle/>
          <a:p>
            <a:pPr algn="l"/>
            <a:r>
              <a:rPr lang="zh-TW" altLang="en-US" sz="1200" b="1" i="0">
                <a:solidFill>
                  <a:srgbClr val="333333"/>
                </a:solidFill>
                <a:effectLst/>
                <a:latin typeface="Helvetica" panose="020B0604020202020204" pitchFamily="34" charset="0"/>
              </a:rPr>
              <a:t>深度學習</a:t>
            </a:r>
          </a:p>
          <a:p>
            <a:pPr algn="l">
              <a:spcBef>
                <a:spcPts val="1125"/>
              </a:spcBef>
              <a:spcAft>
                <a:spcPts val="1125"/>
              </a:spcAft>
            </a:pPr>
            <a:r>
              <a:rPr lang="zh-TW" altLang="en-US" sz="1200" b="0" i="0" u="sng">
                <a:solidFill>
                  <a:srgbClr val="0972D3"/>
                </a:solidFill>
                <a:effectLst/>
                <a:latin typeface="Helvetica" panose="020B0604020202020204" pitchFamily="34" charset="0"/>
                <a:hlinkClick r:id="rId2"/>
              </a:rPr>
              <a:t>深度學習</a:t>
            </a:r>
            <a:r>
              <a:rPr lang="zh-TW" altLang="en-US" sz="1200" b="0" i="0">
                <a:solidFill>
                  <a:srgbClr val="333333"/>
                </a:solidFill>
                <a:effectLst/>
                <a:latin typeface="Helvetica" panose="020B0604020202020204" pitchFamily="34" charset="0"/>
              </a:rPr>
              <a:t>是一種 </a:t>
            </a:r>
            <a:r>
              <a:rPr lang="en-US" altLang="zh-TW" sz="1200" b="0" i="0">
                <a:solidFill>
                  <a:srgbClr val="333333"/>
                </a:solidFill>
                <a:effectLst/>
                <a:latin typeface="Helvetica" panose="020B0604020202020204" pitchFamily="34" charset="0"/>
              </a:rPr>
              <a:t>AI </a:t>
            </a:r>
            <a:r>
              <a:rPr lang="zh-TW" altLang="en-US" sz="1200" b="0" i="0">
                <a:solidFill>
                  <a:srgbClr val="333333"/>
                </a:solidFill>
                <a:effectLst/>
                <a:latin typeface="Helvetica" panose="020B0604020202020204" pitchFamily="34" charset="0"/>
              </a:rPr>
              <a:t>學科，專注於訓練具有多個隱藏層的神經網路，以從原始資料中擷取和理解複雜的關係。</a:t>
            </a:r>
            <a:r>
              <a:rPr lang="en-US" altLang="zh-TW" sz="1200" b="0" i="0">
                <a:solidFill>
                  <a:srgbClr val="333333"/>
                </a:solidFill>
                <a:effectLst/>
                <a:latin typeface="Helvetica" panose="020B0604020202020204" pitchFamily="34" charset="0"/>
              </a:rPr>
              <a:t>AI </a:t>
            </a:r>
            <a:r>
              <a:rPr lang="zh-TW" altLang="en-US" sz="1200" b="0" i="0">
                <a:solidFill>
                  <a:srgbClr val="333333"/>
                </a:solidFill>
                <a:effectLst/>
                <a:latin typeface="Helvetica" panose="020B0604020202020204" pitchFamily="34" charset="0"/>
              </a:rPr>
              <a:t>專家使用深度學習來建置能夠理解文字、音訊、影像、視訊和其他資訊類型的系統。例如，開發人員使用 </a:t>
            </a:r>
            <a:r>
              <a:rPr lang="en-US" altLang="zh-TW" sz="1200" b="0" i="0" u="sng">
                <a:solidFill>
                  <a:srgbClr val="0972D3"/>
                </a:solidFill>
                <a:effectLst/>
                <a:latin typeface="Helvetica" panose="020B0604020202020204" pitchFamily="34" charset="0"/>
                <a:hlinkClick r:id="rId3"/>
              </a:rPr>
              <a:t>Amazon SageMaker</a:t>
            </a:r>
            <a:r>
              <a:rPr lang="zh-TW" altLang="en-US" sz="1200" b="0" i="0">
                <a:solidFill>
                  <a:srgbClr val="333333"/>
                </a:solidFill>
                <a:effectLst/>
                <a:latin typeface="Helvetica" panose="020B0604020202020204" pitchFamily="34" charset="0"/>
              </a:rPr>
              <a:t> 為物聯網 </a:t>
            </a:r>
            <a:r>
              <a:rPr lang="en-US" altLang="zh-TW" sz="1200" b="0" i="0">
                <a:solidFill>
                  <a:srgbClr val="333333"/>
                </a:solidFill>
                <a:effectLst/>
                <a:latin typeface="Helvetica" panose="020B0604020202020204" pitchFamily="34" charset="0"/>
              </a:rPr>
              <a:t>(IoT) </a:t>
            </a:r>
            <a:r>
              <a:rPr lang="zh-TW" altLang="en-US" sz="1200" b="0" i="0">
                <a:solidFill>
                  <a:srgbClr val="333333"/>
                </a:solidFill>
                <a:effectLst/>
                <a:latin typeface="Helvetica" panose="020B0604020202020204" pitchFamily="34" charset="0"/>
              </a:rPr>
              <a:t>和行動裝置建置輕量型深度學習模型。 </a:t>
            </a:r>
          </a:p>
          <a:p>
            <a:pPr algn="l"/>
            <a:r>
              <a:rPr lang="zh-TW" altLang="en-US" sz="1200" b="1" i="0">
                <a:solidFill>
                  <a:srgbClr val="333333"/>
                </a:solidFill>
                <a:effectLst/>
                <a:latin typeface="Helvetica" panose="020B0604020202020204" pitchFamily="34" charset="0"/>
              </a:rPr>
              <a:t>生成式 </a:t>
            </a:r>
            <a:r>
              <a:rPr lang="en-US" altLang="zh-TW" sz="1200" b="1" i="0">
                <a:solidFill>
                  <a:srgbClr val="333333"/>
                </a:solidFill>
                <a:effectLst/>
                <a:latin typeface="Helvetica" panose="020B0604020202020204" pitchFamily="34" charset="0"/>
              </a:rPr>
              <a:t>AI</a:t>
            </a:r>
          </a:p>
          <a:p>
            <a:pPr algn="l">
              <a:spcBef>
                <a:spcPts val="1125"/>
              </a:spcBef>
              <a:spcAft>
                <a:spcPts val="1125"/>
              </a:spcAft>
            </a:pPr>
            <a:r>
              <a:rPr lang="zh-TW" altLang="en-US" sz="1200" b="0" i="0" u="sng">
                <a:solidFill>
                  <a:srgbClr val="0972D3"/>
                </a:solidFill>
                <a:effectLst/>
                <a:latin typeface="Helvetica" panose="020B0604020202020204" pitchFamily="34" charset="0"/>
                <a:hlinkClick r:id="rId4"/>
              </a:rPr>
              <a:t>生成式人工智慧</a:t>
            </a:r>
            <a:r>
              <a:rPr lang="zh-TW" altLang="en-US" sz="1200" b="0" i="0">
                <a:solidFill>
                  <a:srgbClr val="333333"/>
                </a:solidFill>
                <a:effectLst/>
                <a:latin typeface="Helvetica" panose="020B0604020202020204" pitchFamily="34" charset="0"/>
              </a:rPr>
              <a:t> </a:t>
            </a:r>
            <a:r>
              <a:rPr lang="en-US" altLang="zh-TW" sz="1200" b="0" i="0">
                <a:solidFill>
                  <a:srgbClr val="333333"/>
                </a:solidFill>
                <a:effectLst/>
                <a:latin typeface="Helvetica" panose="020B0604020202020204" pitchFamily="34" charset="0"/>
              </a:rPr>
              <a:t>(</a:t>
            </a:r>
            <a:r>
              <a:rPr lang="zh-TW" altLang="en-US" sz="1200" b="0" i="0">
                <a:solidFill>
                  <a:srgbClr val="333333"/>
                </a:solidFill>
                <a:effectLst/>
                <a:latin typeface="Helvetica" panose="020B0604020202020204" pitchFamily="34" charset="0"/>
              </a:rPr>
              <a:t>生成式 </a:t>
            </a:r>
            <a:r>
              <a:rPr lang="en-US" altLang="zh-TW" sz="1200" b="0" i="0">
                <a:solidFill>
                  <a:srgbClr val="333333"/>
                </a:solidFill>
                <a:effectLst/>
                <a:latin typeface="Helvetica" panose="020B0604020202020204" pitchFamily="34" charset="0"/>
              </a:rPr>
              <a:t>AI) </a:t>
            </a:r>
            <a:r>
              <a:rPr lang="zh-TW" altLang="en-US" sz="1200" b="0" i="0">
                <a:solidFill>
                  <a:srgbClr val="333333"/>
                </a:solidFill>
                <a:effectLst/>
                <a:latin typeface="Helvetica" panose="020B0604020202020204" pitchFamily="34" charset="0"/>
              </a:rPr>
              <a:t>是深度學習的子集，其中 </a:t>
            </a:r>
            <a:r>
              <a:rPr lang="en-US" altLang="zh-TW" sz="1200" b="0" i="0">
                <a:solidFill>
                  <a:srgbClr val="333333"/>
                </a:solidFill>
                <a:effectLst/>
                <a:latin typeface="Helvetica" panose="020B0604020202020204" pitchFamily="34" charset="0"/>
              </a:rPr>
              <a:t>AI </a:t>
            </a:r>
            <a:r>
              <a:rPr lang="zh-TW" altLang="en-US" sz="1200" b="0" i="0">
                <a:solidFill>
                  <a:srgbClr val="333333"/>
                </a:solidFill>
                <a:effectLst/>
                <a:latin typeface="Helvetica" panose="020B0604020202020204" pitchFamily="34" charset="0"/>
              </a:rPr>
              <a:t>系統可以從學習的知識產生獨特且逼真的內容。生成式 </a:t>
            </a:r>
            <a:r>
              <a:rPr lang="en-US" altLang="zh-TW" sz="1200" b="0" i="0">
                <a:solidFill>
                  <a:srgbClr val="333333"/>
                </a:solidFill>
                <a:effectLst/>
                <a:latin typeface="Helvetica" panose="020B0604020202020204" pitchFamily="34" charset="0"/>
              </a:rPr>
              <a:t>AI </a:t>
            </a:r>
            <a:r>
              <a:rPr lang="zh-TW" altLang="en-US" sz="1200" b="0" i="0">
                <a:solidFill>
                  <a:srgbClr val="333333"/>
                </a:solidFill>
                <a:effectLst/>
                <a:latin typeface="Helvetica" panose="020B0604020202020204" pitchFamily="34" charset="0"/>
              </a:rPr>
              <a:t>模型運用大量資料集進行訓練，使它們能夠使用自然類似人類創作的文字、音訊或視覺效果來回應人類的查詢。例如，</a:t>
            </a:r>
            <a:r>
              <a:rPr lang="en-US" altLang="zh-TW" sz="1200" b="0" i="0">
                <a:solidFill>
                  <a:srgbClr val="333333"/>
                </a:solidFill>
                <a:effectLst/>
                <a:latin typeface="Helvetica" panose="020B0604020202020204" pitchFamily="34" charset="0"/>
              </a:rPr>
              <a:t>AI21 Labs</a:t>
            </a:r>
            <a:r>
              <a:rPr lang="zh-TW" altLang="en-US" sz="1200" b="0" i="0">
                <a:solidFill>
                  <a:srgbClr val="333333"/>
                </a:solidFill>
                <a:effectLst/>
                <a:latin typeface="Helvetica" panose="020B0604020202020204" pitchFamily="34" charset="0"/>
              </a:rPr>
              <a:t>、</a:t>
            </a:r>
            <a:r>
              <a:rPr lang="en-US" altLang="zh-TW" sz="1200" b="0" i="0">
                <a:solidFill>
                  <a:srgbClr val="333333"/>
                </a:solidFill>
                <a:effectLst/>
                <a:latin typeface="Helvetica" panose="020B0604020202020204" pitchFamily="34" charset="0"/>
              </a:rPr>
              <a:t>Anthropic</a:t>
            </a:r>
            <a:r>
              <a:rPr lang="zh-TW" altLang="en-US" sz="1200" b="0" i="0">
                <a:solidFill>
                  <a:srgbClr val="333333"/>
                </a:solidFill>
                <a:effectLst/>
                <a:latin typeface="Helvetica" panose="020B0604020202020204" pitchFamily="34" charset="0"/>
              </a:rPr>
              <a:t>、</a:t>
            </a:r>
            <a:r>
              <a:rPr lang="en-US" altLang="zh-TW" sz="1200" b="0" i="0">
                <a:solidFill>
                  <a:srgbClr val="333333"/>
                </a:solidFill>
                <a:effectLst/>
                <a:latin typeface="Helvetica" panose="020B0604020202020204" pitchFamily="34" charset="0"/>
              </a:rPr>
              <a:t>Cohere </a:t>
            </a:r>
            <a:r>
              <a:rPr lang="zh-TW" altLang="en-US" sz="1200" b="0" i="0">
                <a:solidFill>
                  <a:srgbClr val="333333"/>
                </a:solidFill>
                <a:effectLst/>
                <a:latin typeface="Helvetica" panose="020B0604020202020204" pitchFamily="34" charset="0"/>
              </a:rPr>
              <a:t>和 </a:t>
            </a:r>
            <a:r>
              <a:rPr lang="en-US" altLang="zh-TW" sz="1200" b="0" i="0">
                <a:solidFill>
                  <a:srgbClr val="333333"/>
                </a:solidFill>
                <a:effectLst/>
                <a:latin typeface="Helvetica" panose="020B0604020202020204" pitchFamily="34" charset="0"/>
              </a:rPr>
              <a:t>Meta </a:t>
            </a:r>
            <a:r>
              <a:rPr lang="zh-TW" altLang="en-US" sz="1200" b="0" i="0">
                <a:solidFill>
                  <a:srgbClr val="333333"/>
                </a:solidFill>
                <a:effectLst/>
                <a:latin typeface="Helvetica" panose="020B0604020202020204" pitchFamily="34" charset="0"/>
              </a:rPr>
              <a:t>的 </a:t>
            </a:r>
            <a:r>
              <a:rPr lang="en-US" altLang="zh-TW" sz="1200" b="0" i="0">
                <a:solidFill>
                  <a:srgbClr val="333333"/>
                </a:solidFill>
                <a:effectLst/>
                <a:latin typeface="Helvetica" panose="020B0604020202020204" pitchFamily="34" charset="0"/>
              </a:rPr>
              <a:t>LLM </a:t>
            </a:r>
            <a:r>
              <a:rPr lang="zh-TW" altLang="en-US" sz="1200" b="0" i="0">
                <a:solidFill>
                  <a:srgbClr val="333333"/>
                </a:solidFill>
                <a:effectLst/>
                <a:latin typeface="Helvetica" panose="020B0604020202020204" pitchFamily="34" charset="0"/>
              </a:rPr>
              <a:t>是組織可用來解決複雜任務的生成式 </a:t>
            </a:r>
            <a:r>
              <a:rPr lang="en-US" altLang="zh-TW" sz="1200" b="0" i="0">
                <a:solidFill>
                  <a:srgbClr val="333333"/>
                </a:solidFill>
                <a:effectLst/>
                <a:latin typeface="Helvetica" panose="020B0604020202020204" pitchFamily="34" charset="0"/>
              </a:rPr>
              <a:t>AI </a:t>
            </a:r>
            <a:r>
              <a:rPr lang="zh-TW" altLang="en-US" sz="1200" b="0" i="0">
                <a:solidFill>
                  <a:srgbClr val="333333"/>
                </a:solidFill>
                <a:effectLst/>
                <a:latin typeface="Helvetica" panose="020B0604020202020204" pitchFamily="34" charset="0"/>
              </a:rPr>
              <a:t>演算法。軟體團隊使用 </a:t>
            </a:r>
            <a:r>
              <a:rPr lang="en-US" altLang="zh-TW" sz="1200" b="0" i="0" u="sng">
                <a:solidFill>
                  <a:srgbClr val="0972D3"/>
                </a:solidFill>
                <a:effectLst/>
                <a:latin typeface="Helvetica" panose="020B0604020202020204" pitchFamily="34" charset="0"/>
                <a:hlinkClick r:id="rId5"/>
              </a:rPr>
              <a:t>Amazon Bedrock</a:t>
            </a:r>
            <a:r>
              <a:rPr lang="zh-TW" altLang="en-US" sz="1200" b="0" i="0">
                <a:solidFill>
                  <a:srgbClr val="333333"/>
                </a:solidFill>
                <a:effectLst/>
                <a:latin typeface="Helvetica" panose="020B0604020202020204" pitchFamily="34" charset="0"/>
              </a:rPr>
              <a:t> 在雲端上快速部署這些模型，而無需佈建伺服器。 </a:t>
            </a:r>
          </a:p>
          <a:p>
            <a:pPr algn="l"/>
            <a:r>
              <a:rPr lang="en-US" altLang="zh-TW" sz="1200" b="1" i="0">
                <a:solidFill>
                  <a:srgbClr val="333333"/>
                </a:solidFill>
                <a:effectLst/>
                <a:latin typeface="Helvetica" panose="020B0604020202020204" pitchFamily="34" charset="0"/>
              </a:rPr>
              <a:t>NLP</a:t>
            </a:r>
          </a:p>
          <a:p>
            <a:pPr algn="l">
              <a:spcBef>
                <a:spcPts val="1125"/>
              </a:spcBef>
              <a:spcAft>
                <a:spcPts val="1125"/>
              </a:spcAft>
            </a:pPr>
            <a:r>
              <a:rPr lang="zh-TW" altLang="en-US" sz="1200" b="0" i="0" u="sng">
                <a:solidFill>
                  <a:srgbClr val="0972D3"/>
                </a:solidFill>
                <a:effectLst/>
                <a:latin typeface="Helvetica" panose="020B0604020202020204" pitchFamily="34" charset="0"/>
                <a:hlinkClick r:id="rId6"/>
              </a:rPr>
              <a:t>自然語言處理 </a:t>
            </a:r>
            <a:r>
              <a:rPr lang="en-US" altLang="zh-TW" sz="1200" b="0" i="0" u="sng">
                <a:solidFill>
                  <a:srgbClr val="0972D3"/>
                </a:solidFill>
                <a:effectLst/>
                <a:latin typeface="Helvetica" panose="020B0604020202020204" pitchFamily="34" charset="0"/>
                <a:hlinkClick r:id="rId6"/>
              </a:rPr>
              <a:t>(NLP)</a:t>
            </a:r>
            <a:r>
              <a:rPr lang="zh-TW" altLang="en-US" sz="1200" b="0" i="0">
                <a:solidFill>
                  <a:srgbClr val="333333"/>
                </a:solidFill>
                <a:effectLst/>
                <a:latin typeface="Helvetica" panose="020B0604020202020204" pitchFamily="34" charset="0"/>
              </a:rPr>
              <a:t> 是 </a:t>
            </a:r>
            <a:r>
              <a:rPr lang="en-US" altLang="zh-TW" sz="1200" b="0" i="0">
                <a:solidFill>
                  <a:srgbClr val="333333"/>
                </a:solidFill>
                <a:effectLst/>
                <a:latin typeface="Helvetica" panose="020B0604020202020204" pitchFamily="34" charset="0"/>
              </a:rPr>
              <a:t>AI </a:t>
            </a:r>
            <a:r>
              <a:rPr lang="zh-TW" altLang="en-US" sz="1200" b="0" i="0">
                <a:solidFill>
                  <a:srgbClr val="333333"/>
                </a:solidFill>
                <a:effectLst/>
                <a:latin typeface="Helvetica" panose="020B0604020202020204" pitchFamily="34" charset="0"/>
              </a:rPr>
              <a:t>的一個分支，可讓電腦系統理解和產生人類語言。</a:t>
            </a:r>
            <a:r>
              <a:rPr lang="en-US" altLang="zh-TW" sz="1200" b="0" i="0">
                <a:solidFill>
                  <a:srgbClr val="333333"/>
                </a:solidFill>
                <a:effectLst/>
                <a:latin typeface="Helvetica" panose="020B0604020202020204" pitchFamily="34" charset="0"/>
              </a:rPr>
              <a:t>NLP </a:t>
            </a:r>
            <a:r>
              <a:rPr lang="zh-TW" altLang="en-US" sz="1200" b="0" i="0">
                <a:solidFill>
                  <a:srgbClr val="333333"/>
                </a:solidFill>
                <a:effectLst/>
                <a:latin typeface="Helvetica" panose="020B0604020202020204" pitchFamily="34" charset="0"/>
              </a:rPr>
              <a:t>系統使用運算語言學和機器學習技術將語言資料轉換成稱為字符的簡單表示，並了解它們的內容關係。例如，</a:t>
            </a:r>
            <a:r>
              <a:rPr lang="en-US" altLang="zh-TW" sz="1200" b="0" i="0" u="sng">
                <a:solidFill>
                  <a:srgbClr val="0972D3"/>
                </a:solidFill>
                <a:effectLst/>
                <a:latin typeface="Helvetica" panose="020B0604020202020204" pitchFamily="34" charset="0"/>
                <a:hlinkClick r:id="rId7"/>
              </a:rPr>
              <a:t>Amazon Lex</a:t>
            </a:r>
            <a:r>
              <a:rPr lang="zh-TW" altLang="en-US" sz="1200" b="0" i="0">
                <a:solidFill>
                  <a:srgbClr val="333333"/>
                </a:solidFill>
                <a:effectLst/>
                <a:latin typeface="Helvetica" panose="020B0604020202020204" pitchFamily="34" charset="0"/>
              </a:rPr>
              <a:t> 是一種 </a:t>
            </a:r>
            <a:r>
              <a:rPr lang="en-US" altLang="zh-TW" sz="1200" b="0" i="0">
                <a:solidFill>
                  <a:srgbClr val="333333"/>
                </a:solidFill>
                <a:effectLst/>
                <a:latin typeface="Helvetica" panose="020B0604020202020204" pitchFamily="34" charset="0"/>
              </a:rPr>
              <a:t>NLP </a:t>
            </a:r>
            <a:r>
              <a:rPr lang="zh-TW" altLang="en-US" sz="1200" b="0" i="0">
                <a:solidFill>
                  <a:srgbClr val="333333"/>
                </a:solidFill>
                <a:effectLst/>
                <a:latin typeface="Helvetica" panose="020B0604020202020204" pitchFamily="34" charset="0"/>
              </a:rPr>
              <a:t>引擎，可讓組織建置</a:t>
            </a:r>
            <a:r>
              <a:rPr lang="zh-TW" altLang="en-US" sz="1200" b="0" i="0" u="sng">
                <a:solidFill>
                  <a:srgbClr val="0972D3"/>
                </a:solidFill>
                <a:effectLst/>
                <a:latin typeface="Helvetica" panose="020B0604020202020204" pitchFamily="34" charset="0"/>
                <a:hlinkClick r:id="rId8"/>
              </a:rPr>
              <a:t>對話式 </a:t>
            </a:r>
            <a:r>
              <a:rPr lang="en-US" altLang="zh-TW" sz="1200" b="0" i="0" u="sng">
                <a:solidFill>
                  <a:srgbClr val="0972D3"/>
                </a:solidFill>
                <a:effectLst/>
                <a:latin typeface="Helvetica" panose="020B0604020202020204" pitchFamily="34" charset="0"/>
                <a:hlinkClick r:id="rId8"/>
              </a:rPr>
              <a:t>AI</a:t>
            </a:r>
            <a:r>
              <a:rPr lang="zh-TW" altLang="en-US" sz="1200" b="0" i="0">
                <a:solidFill>
                  <a:srgbClr val="333333"/>
                </a:solidFill>
                <a:effectLst/>
                <a:latin typeface="Helvetica" panose="020B0604020202020204" pitchFamily="34" charset="0"/>
              </a:rPr>
              <a:t> </a:t>
            </a:r>
            <a:r>
              <a:rPr lang="zh-TW" altLang="en-US" sz="1200" b="0" i="0" u="sng">
                <a:solidFill>
                  <a:srgbClr val="0972D3"/>
                </a:solidFill>
                <a:effectLst/>
                <a:latin typeface="Helvetica" panose="020B0604020202020204" pitchFamily="34" charset="0"/>
                <a:hlinkClick r:id="rId9"/>
              </a:rPr>
              <a:t>聊天機器人</a:t>
            </a:r>
            <a:r>
              <a:rPr lang="zh-TW" altLang="en-US" sz="1200" b="0" i="0">
                <a:solidFill>
                  <a:srgbClr val="333333"/>
                </a:solidFill>
                <a:effectLst/>
                <a:latin typeface="Helvetica" panose="020B0604020202020204" pitchFamily="34" charset="0"/>
              </a:rPr>
              <a:t>。  </a:t>
            </a:r>
          </a:p>
          <a:p>
            <a:pPr algn="l"/>
            <a:r>
              <a:rPr lang="zh-TW" altLang="en-US" sz="1200" b="1" i="0">
                <a:solidFill>
                  <a:srgbClr val="333333"/>
                </a:solidFill>
                <a:effectLst/>
                <a:latin typeface="Helvetica" panose="020B0604020202020204" pitchFamily="34" charset="0"/>
              </a:rPr>
              <a:t>電腦視覺</a:t>
            </a:r>
          </a:p>
          <a:p>
            <a:pPr algn="l">
              <a:spcBef>
                <a:spcPts val="1125"/>
              </a:spcBef>
              <a:spcAft>
                <a:spcPts val="1125"/>
              </a:spcAft>
            </a:pPr>
            <a:r>
              <a:rPr lang="zh-TW" altLang="en-US" sz="1200" b="0" i="0">
                <a:solidFill>
                  <a:srgbClr val="333333"/>
                </a:solidFill>
                <a:effectLst/>
                <a:latin typeface="Helvetica" panose="020B0604020202020204" pitchFamily="34" charset="0"/>
              </a:rPr>
              <a:t>電腦視覺是一種技術，可讓系統從視覺資料中擷取、分析和理解空間資訊。自動駕駛汽車使用電腦視覺模型來分析來自攝影機的即時視訊，並安全地導航車輛遠離障礙物。深度學習技術允許電腦視覺系統自動化大型物件辨識、分類、監控和其他影像處理任務。例如，工程師使用 </a:t>
            </a:r>
            <a:r>
              <a:rPr lang="en-US" altLang="zh-TW" sz="1200" b="0" i="0" u="sng">
                <a:solidFill>
                  <a:srgbClr val="0972D3"/>
                </a:solidFill>
                <a:effectLst/>
                <a:latin typeface="Helvetica" panose="020B0604020202020204" pitchFamily="34" charset="0"/>
                <a:hlinkClick r:id="rId10"/>
              </a:rPr>
              <a:t>Amazon Rekognition</a:t>
            </a:r>
            <a:r>
              <a:rPr lang="zh-TW" altLang="en-US" sz="1200" b="0" i="0">
                <a:solidFill>
                  <a:srgbClr val="333333"/>
                </a:solidFill>
                <a:effectLst/>
                <a:latin typeface="Helvetica" panose="020B0604020202020204" pitchFamily="34" charset="0"/>
              </a:rPr>
              <a:t> 自動化各種電腦視覺應用程式的影像分析。 </a:t>
            </a:r>
          </a:p>
          <a:p>
            <a:pPr algn="l"/>
            <a:r>
              <a:rPr lang="zh-TW" altLang="en-US" sz="1200" b="1" i="0">
                <a:solidFill>
                  <a:srgbClr val="333333"/>
                </a:solidFill>
                <a:effectLst/>
                <a:latin typeface="Helvetica" panose="020B0604020202020204" pitchFamily="34" charset="0"/>
              </a:rPr>
              <a:t>機器人</a:t>
            </a:r>
          </a:p>
          <a:p>
            <a:pPr algn="l">
              <a:spcBef>
                <a:spcPts val="1125"/>
              </a:spcBef>
            </a:pPr>
            <a:r>
              <a:rPr lang="zh-TW" altLang="en-US" sz="1200" b="0" i="0">
                <a:solidFill>
                  <a:srgbClr val="333333"/>
                </a:solidFill>
                <a:effectLst/>
                <a:latin typeface="Helvetica" panose="020B0604020202020204" pitchFamily="34" charset="0"/>
              </a:rPr>
              <a:t>機器人是一種工程學科，其中組織可以建置自動執行物理操作的機械系統。在 </a:t>
            </a:r>
            <a:r>
              <a:rPr lang="en-US" altLang="zh-TW" sz="1200" b="0" i="0">
                <a:solidFill>
                  <a:srgbClr val="333333"/>
                </a:solidFill>
                <a:effectLst/>
                <a:latin typeface="Helvetica" panose="020B0604020202020204" pitchFamily="34" charset="0"/>
              </a:rPr>
              <a:t>AGI </a:t>
            </a:r>
            <a:r>
              <a:rPr lang="zh-TW" altLang="en-US" sz="1200" b="0" i="0">
                <a:solidFill>
                  <a:srgbClr val="333333"/>
                </a:solidFill>
                <a:effectLst/>
                <a:latin typeface="Helvetica" panose="020B0604020202020204" pitchFamily="34" charset="0"/>
              </a:rPr>
              <a:t>中，機器人系統可讓機器智慧在物理上表現。它對於介紹 </a:t>
            </a:r>
            <a:r>
              <a:rPr lang="en-US" altLang="zh-TW" sz="1200" b="0" i="0">
                <a:solidFill>
                  <a:srgbClr val="333333"/>
                </a:solidFill>
                <a:effectLst/>
                <a:latin typeface="Helvetica" panose="020B0604020202020204" pitchFamily="34" charset="0"/>
              </a:rPr>
              <a:t>AGI </a:t>
            </a:r>
            <a:r>
              <a:rPr lang="zh-TW" altLang="en-US" sz="1200" b="0" i="0">
                <a:solidFill>
                  <a:srgbClr val="333333"/>
                </a:solidFill>
                <a:effectLst/>
                <a:latin typeface="Helvetica" panose="020B0604020202020204" pitchFamily="34" charset="0"/>
              </a:rPr>
              <a:t>系統所需的感官感知和物理操作功能來說是關鍵。例如，將機器人手臂嵌入 </a:t>
            </a:r>
            <a:r>
              <a:rPr lang="en-US" altLang="zh-TW" sz="1200" b="0" i="0">
                <a:solidFill>
                  <a:srgbClr val="333333"/>
                </a:solidFill>
                <a:effectLst/>
                <a:latin typeface="Helvetica" panose="020B0604020202020204" pitchFamily="34" charset="0"/>
              </a:rPr>
              <a:t>AGI </a:t>
            </a:r>
            <a:r>
              <a:rPr lang="zh-TW" altLang="en-US" sz="1200" b="0" i="0">
                <a:solidFill>
                  <a:srgbClr val="333333"/>
                </a:solidFill>
                <a:effectLst/>
                <a:latin typeface="Helvetica" panose="020B0604020202020204" pitchFamily="34" charset="0"/>
              </a:rPr>
              <a:t>可使手臂能夠像人類一樣感知，抓握和剝柳丁果皮。</a:t>
            </a:r>
          </a:p>
          <a:p>
            <a:endParaRPr lang="zh-TW" altLang="en-US" sz="1200"/>
          </a:p>
        </p:txBody>
      </p:sp>
    </p:spTree>
    <p:extLst>
      <p:ext uri="{BB962C8B-B14F-4D97-AF65-F5344CB8AC3E}">
        <p14:creationId xmlns:p14="http://schemas.microsoft.com/office/powerpoint/2010/main" val="394676719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EA1CF1-A0D0-3570-CFC1-30CF4026DCAF}"/>
              </a:ext>
            </a:extLst>
          </p:cNvPr>
          <p:cNvSpPr>
            <a:spLocks noGrp="1"/>
          </p:cNvSpPr>
          <p:nvPr>
            <p:ph type="title"/>
          </p:nvPr>
        </p:nvSpPr>
        <p:spPr/>
        <p:txBody>
          <a:bodyPr/>
          <a:lstStyle/>
          <a:p>
            <a:r>
              <a:rPr lang="zh-TW" altLang="en-US"/>
              <a:t>通用人工智慧研究有哪些挑戰？</a:t>
            </a:r>
          </a:p>
        </p:txBody>
      </p:sp>
      <p:sp>
        <p:nvSpPr>
          <p:cNvPr id="3" name="內容版面配置區 2">
            <a:extLst>
              <a:ext uri="{FF2B5EF4-FFF2-40B4-BE49-F238E27FC236}">
                <a16:creationId xmlns:a16="http://schemas.microsoft.com/office/drawing/2014/main" id="{693D9901-3227-A6FF-ADB5-D67844009DC7}"/>
              </a:ext>
            </a:extLst>
          </p:cNvPr>
          <p:cNvSpPr>
            <a:spLocks noGrp="1"/>
          </p:cNvSpPr>
          <p:nvPr>
            <p:ph idx="1"/>
          </p:nvPr>
        </p:nvSpPr>
        <p:spPr/>
        <p:txBody>
          <a:bodyPr/>
          <a:lstStyle/>
          <a:p>
            <a:pPr algn="l"/>
            <a:r>
              <a:rPr lang="zh-TW" altLang="en-US" sz="1800" b="1" i="0">
                <a:solidFill>
                  <a:srgbClr val="333333"/>
                </a:solidFill>
                <a:effectLst/>
                <a:latin typeface="Helvetica" panose="020B0604020202020204" pitchFamily="34" charset="0"/>
              </a:rPr>
              <a:t>建立連線</a:t>
            </a:r>
          </a:p>
          <a:p>
            <a:pPr algn="l">
              <a:spcBef>
                <a:spcPts val="1125"/>
              </a:spcBef>
              <a:spcAft>
                <a:spcPts val="1125"/>
              </a:spcAft>
            </a:pPr>
            <a:r>
              <a:rPr lang="zh-TW" altLang="en-US" sz="1800" b="0" i="0">
                <a:solidFill>
                  <a:srgbClr val="333333"/>
                </a:solidFill>
                <a:effectLst/>
                <a:latin typeface="Helvetica" panose="020B0604020202020204" pitchFamily="34" charset="0"/>
              </a:rPr>
              <a:t>目前 </a:t>
            </a:r>
            <a:r>
              <a:rPr lang="en-US" altLang="zh-TW" sz="1800" b="0" i="0">
                <a:solidFill>
                  <a:srgbClr val="333333"/>
                </a:solidFill>
                <a:effectLst/>
                <a:latin typeface="Helvetica" panose="020B0604020202020204" pitchFamily="34" charset="0"/>
              </a:rPr>
              <a:t>AI </a:t>
            </a:r>
            <a:r>
              <a:rPr lang="zh-TW" altLang="en-US" sz="1800" b="0" i="0">
                <a:solidFill>
                  <a:srgbClr val="333333"/>
                </a:solidFill>
                <a:effectLst/>
                <a:latin typeface="Helvetica" panose="020B0604020202020204" pitchFamily="34" charset="0"/>
              </a:rPr>
              <a:t>模型僅限於其特定領域，無法</a:t>
            </a:r>
            <a:r>
              <a:rPr lang="zh-TW" altLang="en-US" sz="1800" i="0">
                <a:solidFill>
                  <a:srgbClr val="333333"/>
                </a:solidFill>
                <a:effectLst/>
                <a:latin typeface="Helvetica" panose="020B0604020202020204" pitchFamily="34" charset="0"/>
              </a:rPr>
              <a:t>在領域之間建立連線</a:t>
            </a:r>
            <a:r>
              <a:rPr lang="zh-TW" altLang="en-US" sz="1800" b="0" i="0">
                <a:solidFill>
                  <a:srgbClr val="333333"/>
                </a:solidFill>
                <a:effectLst/>
                <a:latin typeface="Helvetica" panose="020B0604020202020204" pitchFamily="34" charset="0"/>
              </a:rPr>
              <a:t>。然而，人類可以將知識和經驗從一個領域應用到另一個領域。例如，教育理論應用於遊戲設計中，以建立引人入勝的學習體驗。人類也可以將他們從理論教育中學習的內容調整到現實情況。但是，深度學習模型需要使用特定資料集進行大量訓練，才能可靠地處理不熟悉的資料。 </a:t>
            </a:r>
          </a:p>
          <a:p>
            <a:pPr algn="l"/>
            <a:r>
              <a:rPr lang="zh-TW" altLang="en-US" sz="1800" b="1" i="0">
                <a:solidFill>
                  <a:srgbClr val="333333"/>
                </a:solidFill>
                <a:effectLst/>
                <a:latin typeface="Helvetica" panose="020B0604020202020204" pitchFamily="34" charset="0"/>
              </a:rPr>
              <a:t>情商 </a:t>
            </a:r>
            <a:r>
              <a:rPr lang="en-US" altLang="zh-TW" sz="1800">
                <a:solidFill>
                  <a:srgbClr val="333333"/>
                </a:solidFill>
                <a:effectLst/>
                <a:latin typeface="Helvetica" panose="020B0604020202020204" pitchFamily="34" charset="0"/>
              </a:rPr>
              <a:t>EQ?</a:t>
            </a:r>
            <a:endParaRPr lang="zh-TW" altLang="en-US" sz="1800" b="1" i="0">
              <a:solidFill>
                <a:srgbClr val="333333"/>
              </a:solidFill>
              <a:effectLst/>
              <a:latin typeface="Helvetica" panose="020B0604020202020204" pitchFamily="34" charset="0"/>
            </a:endParaRPr>
          </a:p>
          <a:p>
            <a:pPr algn="l">
              <a:spcBef>
                <a:spcPts val="1125"/>
              </a:spcBef>
              <a:spcAft>
                <a:spcPts val="1125"/>
              </a:spcAft>
            </a:pPr>
            <a:r>
              <a:rPr lang="zh-TW" altLang="en-US" sz="1800" b="0" i="0">
                <a:solidFill>
                  <a:srgbClr val="333333"/>
                </a:solidFill>
                <a:effectLst/>
                <a:latin typeface="Helvetica" panose="020B0604020202020204" pitchFamily="34" charset="0"/>
              </a:rPr>
              <a:t>深度學習模型暗示 </a:t>
            </a:r>
            <a:r>
              <a:rPr lang="en-US" altLang="zh-TW" sz="1800" b="0" i="0">
                <a:solidFill>
                  <a:srgbClr val="333333"/>
                </a:solidFill>
                <a:effectLst/>
                <a:latin typeface="Helvetica" panose="020B0604020202020204" pitchFamily="34" charset="0"/>
              </a:rPr>
              <a:t>AGI </a:t>
            </a:r>
            <a:r>
              <a:rPr lang="zh-TW" altLang="en-US" sz="1800" b="0" i="0">
                <a:solidFill>
                  <a:srgbClr val="333333"/>
                </a:solidFill>
                <a:effectLst/>
                <a:latin typeface="Helvetica" panose="020B0604020202020204" pitchFamily="34" charset="0"/>
              </a:rPr>
              <a:t>的可能性，但尚未展示人類擁有的真實創造力。創造力需要情感思維，這是神經網路架構還無法複製的。例如，人類會根據他們感覺的情感來回應對話，但 </a:t>
            </a:r>
            <a:r>
              <a:rPr lang="en-US" altLang="zh-TW" sz="1800" b="0" i="0">
                <a:solidFill>
                  <a:srgbClr val="333333"/>
                </a:solidFill>
                <a:effectLst/>
                <a:latin typeface="Helvetica" panose="020B0604020202020204" pitchFamily="34" charset="0"/>
              </a:rPr>
              <a:t>NLP </a:t>
            </a:r>
            <a:r>
              <a:rPr lang="zh-TW" altLang="en-US" sz="1800" b="0" i="0">
                <a:solidFill>
                  <a:srgbClr val="333333"/>
                </a:solidFill>
                <a:effectLst/>
                <a:latin typeface="Helvetica" panose="020B0604020202020204" pitchFamily="34" charset="0"/>
              </a:rPr>
              <a:t>模型會根據他們訓練的語言資料集和模式產生文字輸出。 </a:t>
            </a:r>
          </a:p>
          <a:p>
            <a:pPr algn="l"/>
            <a:r>
              <a:rPr lang="zh-TW" altLang="en-US" sz="1800" b="1" i="0">
                <a:solidFill>
                  <a:srgbClr val="333333"/>
                </a:solidFill>
                <a:effectLst/>
                <a:latin typeface="Helvetica" panose="020B0604020202020204" pitchFamily="34" charset="0"/>
              </a:rPr>
              <a:t>感官感知</a:t>
            </a:r>
          </a:p>
          <a:p>
            <a:pPr algn="l">
              <a:spcBef>
                <a:spcPts val="1125"/>
              </a:spcBef>
            </a:pPr>
            <a:r>
              <a:rPr lang="en-US" altLang="zh-TW" sz="1800" b="0" i="0">
                <a:solidFill>
                  <a:srgbClr val="333333"/>
                </a:solidFill>
                <a:effectLst/>
                <a:latin typeface="Helvetica" panose="020B0604020202020204" pitchFamily="34" charset="0"/>
              </a:rPr>
              <a:t>AGI </a:t>
            </a:r>
            <a:r>
              <a:rPr lang="zh-TW" altLang="en-US" sz="1800" b="0" i="0">
                <a:solidFill>
                  <a:srgbClr val="333333"/>
                </a:solidFill>
                <a:effectLst/>
                <a:latin typeface="Helvetica" panose="020B0604020202020204" pitchFamily="34" charset="0"/>
              </a:rPr>
              <a:t>需要 </a:t>
            </a:r>
            <a:r>
              <a:rPr lang="en-US" altLang="zh-TW" sz="1800" b="0" i="0">
                <a:solidFill>
                  <a:srgbClr val="333333"/>
                </a:solidFill>
                <a:effectLst/>
                <a:latin typeface="Helvetica" panose="020B0604020202020204" pitchFamily="34" charset="0"/>
              </a:rPr>
              <a:t>AI </a:t>
            </a:r>
            <a:r>
              <a:rPr lang="zh-TW" altLang="en-US" sz="1800" b="0" i="0">
                <a:solidFill>
                  <a:srgbClr val="333333"/>
                </a:solidFill>
                <a:effectLst/>
                <a:latin typeface="Helvetica" panose="020B0604020202020204" pitchFamily="34" charset="0"/>
              </a:rPr>
              <a:t>系統與外部環境進行實體互動。除了機器人能力外，系統必須像人類一樣感知世界。現有的電腦技術需要再進步，才能像人類一樣準確區分形狀、顏色、味道、氣味和聲音。  </a:t>
            </a:r>
          </a:p>
          <a:p>
            <a:endParaRPr lang="zh-TW" altLang="en-US" sz="1800"/>
          </a:p>
        </p:txBody>
      </p:sp>
    </p:spTree>
    <p:extLst>
      <p:ext uri="{BB962C8B-B14F-4D97-AF65-F5344CB8AC3E}">
        <p14:creationId xmlns:p14="http://schemas.microsoft.com/office/powerpoint/2010/main" val="182767960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156402-8F1C-62CE-E113-7201B4455E73}"/>
              </a:ext>
            </a:extLst>
          </p:cNvPr>
          <p:cNvSpPr>
            <a:spLocks noGrp="1"/>
          </p:cNvSpPr>
          <p:nvPr>
            <p:ph type="title"/>
          </p:nvPr>
        </p:nvSpPr>
        <p:spPr>
          <a:xfrm>
            <a:off x="179388" y="116632"/>
            <a:ext cx="8785100" cy="720725"/>
          </a:xfrm>
        </p:spPr>
        <p:txBody>
          <a:bodyPr/>
          <a:lstStyle/>
          <a:p>
            <a:r>
              <a:rPr lang="zh-TW" altLang="en-US" sz="2800"/>
              <a:t>人工智能比較：弱</a:t>
            </a:r>
            <a:r>
              <a:rPr lang="en-US" altLang="zh-TW" sz="2800"/>
              <a:t>(ANI) vs </a:t>
            </a:r>
            <a:r>
              <a:rPr lang="zh-TW" altLang="en-US" sz="2800"/>
              <a:t>強</a:t>
            </a:r>
            <a:r>
              <a:rPr lang="en-US" altLang="zh-TW" sz="2800"/>
              <a:t>(AGI) vs </a:t>
            </a:r>
            <a:r>
              <a:rPr lang="zh-TW" altLang="en-US" sz="2800"/>
              <a:t>超</a:t>
            </a:r>
            <a:r>
              <a:rPr lang="en-US" altLang="zh-TW" sz="2800"/>
              <a:t>(ASI)</a:t>
            </a:r>
            <a:br>
              <a:rPr lang="en-US" altLang="zh-TW" sz="2800"/>
            </a:br>
            <a:r>
              <a:rPr lang="zh-TW" altLang="en-US" sz="1100" b="0" i="0">
                <a:solidFill>
                  <a:srgbClr val="303030"/>
                </a:solidFill>
                <a:effectLst/>
                <a:latin typeface="Titillium Web" panose="020F0502020204030204" pitchFamily="2" charset="0"/>
              </a:rPr>
              <a:t>弱人工智能 </a:t>
            </a:r>
            <a:r>
              <a:rPr lang="en-US" altLang="zh-TW" sz="1100" b="0" i="0">
                <a:solidFill>
                  <a:srgbClr val="303030"/>
                </a:solidFill>
                <a:effectLst/>
                <a:latin typeface="Titillium Web" panose="020F0502020204030204" pitchFamily="2" charset="0"/>
              </a:rPr>
              <a:t>(Artificial Narrow Intelligence, ANI)</a:t>
            </a:r>
            <a:r>
              <a:rPr lang="zh-TW" altLang="en-US" sz="1100" b="0" i="0">
                <a:solidFill>
                  <a:srgbClr val="303030"/>
                </a:solidFill>
                <a:effectLst/>
                <a:latin typeface="Titillium Web" panose="020F0502020204030204" pitchFamily="2" charset="0"/>
              </a:rPr>
              <a:t>、強人工智能 </a:t>
            </a:r>
            <a:r>
              <a:rPr lang="en-US" altLang="zh-TW" sz="1100" b="0" i="0">
                <a:solidFill>
                  <a:srgbClr val="303030"/>
                </a:solidFill>
                <a:effectLst/>
                <a:latin typeface="Titillium Web" panose="020F0502020204030204" pitchFamily="2" charset="0"/>
              </a:rPr>
              <a:t>(Artificial General Intelligence, AGI)</a:t>
            </a:r>
            <a:r>
              <a:rPr lang="zh-TW" altLang="en-US" sz="1100" b="0" i="0">
                <a:solidFill>
                  <a:srgbClr val="303030"/>
                </a:solidFill>
                <a:effectLst/>
                <a:latin typeface="Titillium Web" panose="020F0502020204030204" pitchFamily="2" charset="0"/>
              </a:rPr>
              <a:t>、和超人工智能 </a:t>
            </a:r>
            <a:r>
              <a:rPr lang="en-US" altLang="zh-TW" sz="1100" b="0" i="0">
                <a:solidFill>
                  <a:srgbClr val="303030"/>
                </a:solidFill>
                <a:effectLst/>
                <a:latin typeface="Titillium Web" panose="020F0502020204030204" pitchFamily="2" charset="0"/>
              </a:rPr>
              <a:t>(Artificial Super Intelligence, ASI)</a:t>
            </a:r>
            <a:r>
              <a:rPr lang="zh-TW" altLang="en-US" sz="1100" b="0" i="0">
                <a:solidFill>
                  <a:srgbClr val="303030"/>
                </a:solidFill>
                <a:effectLst/>
                <a:latin typeface="Titillium Web" panose="020F0502020204030204" pitchFamily="2" charset="0"/>
              </a:rPr>
              <a:t>。</a:t>
            </a:r>
            <a:r>
              <a:rPr lang="en-US" altLang="zh-TW" sz="1100"/>
              <a:t> </a:t>
            </a:r>
            <a:endParaRPr lang="zh-TW" altLang="en-US" sz="1100"/>
          </a:p>
        </p:txBody>
      </p:sp>
      <p:sp>
        <p:nvSpPr>
          <p:cNvPr id="3" name="內容版面配置區 2">
            <a:extLst>
              <a:ext uri="{FF2B5EF4-FFF2-40B4-BE49-F238E27FC236}">
                <a16:creationId xmlns:a16="http://schemas.microsoft.com/office/drawing/2014/main" id="{252EF556-16C4-2973-128D-9A779621CE40}"/>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05916EF9-4186-0910-C1E8-0FD1BAA51CDF}"/>
              </a:ext>
            </a:extLst>
          </p:cNvPr>
          <p:cNvPicPr>
            <a:picLocks noChangeAspect="1"/>
          </p:cNvPicPr>
          <p:nvPr/>
        </p:nvPicPr>
        <p:blipFill>
          <a:blip r:embed="rId2"/>
          <a:stretch>
            <a:fillRect/>
          </a:stretch>
        </p:blipFill>
        <p:spPr>
          <a:xfrm>
            <a:off x="323528" y="1183703"/>
            <a:ext cx="7918488" cy="4259647"/>
          </a:xfrm>
          <a:prstGeom prst="rect">
            <a:avLst/>
          </a:prstGeom>
        </p:spPr>
      </p:pic>
      <p:sp>
        <p:nvSpPr>
          <p:cNvPr id="5" name="文字方塊 4">
            <a:extLst>
              <a:ext uri="{FF2B5EF4-FFF2-40B4-BE49-F238E27FC236}">
                <a16:creationId xmlns:a16="http://schemas.microsoft.com/office/drawing/2014/main" id="{A7D1FF85-D2A0-DC1E-E834-8442D3017DEF}"/>
              </a:ext>
            </a:extLst>
          </p:cNvPr>
          <p:cNvSpPr txBox="1"/>
          <p:nvPr/>
        </p:nvSpPr>
        <p:spPr>
          <a:xfrm>
            <a:off x="5292080" y="867269"/>
            <a:ext cx="3456384" cy="215444"/>
          </a:xfrm>
          <a:prstGeom prst="rect">
            <a:avLst/>
          </a:prstGeom>
          <a:noFill/>
        </p:spPr>
        <p:txBody>
          <a:bodyPr wrap="square">
            <a:spAutoFit/>
          </a:bodyPr>
          <a:lstStyle/>
          <a:p>
            <a:r>
              <a:rPr lang="en-US" altLang="zh-TW" sz="800"/>
              <a:t>https://www.ewai-valuation.com/professionalism/detail/142</a:t>
            </a:r>
            <a:endParaRPr lang="zh-TW" altLang="en-US" sz="800"/>
          </a:p>
        </p:txBody>
      </p:sp>
    </p:spTree>
    <p:extLst>
      <p:ext uri="{BB962C8B-B14F-4D97-AF65-F5344CB8AC3E}">
        <p14:creationId xmlns:p14="http://schemas.microsoft.com/office/powerpoint/2010/main" val="49008496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72FBC0-2E4C-7B68-34BC-2F17D3766B00}"/>
              </a:ext>
            </a:extLst>
          </p:cNvPr>
          <p:cNvSpPr>
            <a:spLocks noGrp="1"/>
          </p:cNvSpPr>
          <p:nvPr>
            <p:ph type="title"/>
          </p:nvPr>
        </p:nvSpPr>
        <p:spPr/>
        <p:txBody>
          <a:bodyPr/>
          <a:lstStyle/>
          <a:p>
            <a:r>
              <a:rPr lang="zh-TW" altLang="en-US"/>
              <a:t>通用人工智慧等級之比較</a:t>
            </a:r>
          </a:p>
        </p:txBody>
      </p:sp>
      <p:sp>
        <p:nvSpPr>
          <p:cNvPr id="3" name="內容版面配置區 2">
            <a:extLst>
              <a:ext uri="{FF2B5EF4-FFF2-40B4-BE49-F238E27FC236}">
                <a16:creationId xmlns:a16="http://schemas.microsoft.com/office/drawing/2014/main" id="{5C1C57A9-4302-3DC2-B3F1-DEEC978B7FE1}"/>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FEFA9D45-3ED3-5E8D-2150-B75DA13E5DB8}"/>
              </a:ext>
            </a:extLst>
          </p:cNvPr>
          <p:cNvPicPr>
            <a:picLocks noChangeAspect="1"/>
          </p:cNvPicPr>
          <p:nvPr/>
        </p:nvPicPr>
        <p:blipFill>
          <a:blip r:embed="rId2"/>
          <a:stretch>
            <a:fillRect/>
          </a:stretch>
        </p:blipFill>
        <p:spPr>
          <a:xfrm>
            <a:off x="180640" y="1268761"/>
            <a:ext cx="8574844" cy="5040313"/>
          </a:xfrm>
          <a:prstGeom prst="rect">
            <a:avLst/>
          </a:prstGeom>
        </p:spPr>
      </p:pic>
      <p:sp>
        <p:nvSpPr>
          <p:cNvPr id="6" name="文字方塊 5">
            <a:extLst>
              <a:ext uri="{FF2B5EF4-FFF2-40B4-BE49-F238E27FC236}">
                <a16:creationId xmlns:a16="http://schemas.microsoft.com/office/drawing/2014/main" id="{45C5562E-0FC6-9B0A-6C35-B38E3C4F60E1}"/>
              </a:ext>
            </a:extLst>
          </p:cNvPr>
          <p:cNvSpPr txBox="1"/>
          <p:nvPr/>
        </p:nvSpPr>
        <p:spPr>
          <a:xfrm>
            <a:off x="5652120" y="137001"/>
            <a:ext cx="4582010" cy="215444"/>
          </a:xfrm>
          <a:prstGeom prst="rect">
            <a:avLst/>
          </a:prstGeom>
          <a:noFill/>
        </p:spPr>
        <p:txBody>
          <a:bodyPr wrap="square">
            <a:spAutoFit/>
          </a:bodyPr>
          <a:lstStyle/>
          <a:p>
            <a:r>
              <a:rPr lang="en-US" altLang="zh-TW" sz="800"/>
              <a:t>https://www.ewai-valuation.com/professionalism/detail/142</a:t>
            </a:r>
            <a:endParaRPr lang="zh-TW" altLang="en-US" sz="800"/>
          </a:p>
        </p:txBody>
      </p:sp>
    </p:spTree>
    <p:extLst>
      <p:ext uri="{BB962C8B-B14F-4D97-AF65-F5344CB8AC3E}">
        <p14:creationId xmlns:p14="http://schemas.microsoft.com/office/powerpoint/2010/main" val="329306054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1. Thinking humanly: cognitive approach</a:t>
            </a:r>
            <a:endParaRPr lang="zh-TW" altLang="en-US" dirty="0"/>
          </a:p>
        </p:txBody>
      </p:sp>
      <p:sp>
        <p:nvSpPr>
          <p:cNvPr id="3" name="內容版面配置區 2"/>
          <p:cNvSpPr>
            <a:spLocks noGrp="1"/>
          </p:cNvSpPr>
          <p:nvPr>
            <p:ph idx="1"/>
          </p:nvPr>
        </p:nvSpPr>
        <p:spPr/>
        <p:txBody>
          <a:bodyPr/>
          <a:lstStyle/>
          <a:p>
            <a:r>
              <a:rPr lang="en-US" altLang="zh-TW" dirty="0">
                <a:effectLst/>
              </a:rPr>
              <a:t>Requires to determine how humans think!</a:t>
            </a:r>
          </a:p>
          <a:p>
            <a:r>
              <a:rPr lang="en-US" altLang="zh-TW" dirty="0">
                <a:effectLst/>
              </a:rPr>
              <a:t>1960’s “cognitive revolution”.</a:t>
            </a:r>
          </a:p>
          <a:p>
            <a:r>
              <a:rPr lang="zh-TW" altLang="en-US" dirty="0">
                <a:solidFill>
                  <a:srgbClr val="6931E7"/>
                </a:solidFill>
                <a:effectLst/>
              </a:rPr>
              <a:t>需要確定人類的思考方式！ </a:t>
            </a:r>
            <a:r>
              <a:rPr lang="en-US" altLang="zh-TW" dirty="0">
                <a:solidFill>
                  <a:srgbClr val="6931E7"/>
                </a:solidFill>
                <a:effectLst/>
              </a:rPr>
              <a:t>1960</a:t>
            </a:r>
            <a:r>
              <a:rPr lang="zh-TW" altLang="en-US" dirty="0">
                <a:solidFill>
                  <a:srgbClr val="6931E7"/>
                </a:solidFill>
                <a:effectLst/>
              </a:rPr>
              <a:t>年代的“認知革命”。</a:t>
            </a:r>
            <a:endParaRPr lang="en-US" altLang="zh-TW" dirty="0">
              <a:solidFill>
                <a:srgbClr val="6931E7"/>
              </a:solidFill>
              <a:effectLst/>
            </a:endParaRPr>
          </a:p>
          <a:p>
            <a:endParaRPr lang="en-US" altLang="zh-TW" dirty="0">
              <a:effectLst/>
            </a:endParaRPr>
          </a:p>
          <a:p>
            <a:r>
              <a:rPr lang="en-US" altLang="zh-TW" dirty="0">
                <a:effectLst/>
              </a:rPr>
              <a:t>Requires scientific theories of internal activities of the brain</a:t>
            </a:r>
          </a:p>
          <a:p>
            <a:r>
              <a:rPr lang="en-US" altLang="zh-TW" dirty="0">
                <a:effectLst/>
              </a:rPr>
              <a:t>• What level of abstraction? “Knowledge” or “circuits”?</a:t>
            </a:r>
          </a:p>
          <a:p>
            <a:r>
              <a:rPr lang="en-US" altLang="zh-TW" dirty="0">
                <a:effectLst/>
              </a:rPr>
              <a:t>• How to validate?</a:t>
            </a:r>
          </a:p>
          <a:p>
            <a:r>
              <a:rPr lang="zh-TW" altLang="en-US" dirty="0">
                <a:solidFill>
                  <a:srgbClr val="6931E7"/>
                </a:solidFill>
                <a:effectLst/>
              </a:rPr>
              <a:t>需要大腦內部活動的科學理論</a:t>
            </a:r>
          </a:p>
          <a:p>
            <a:r>
              <a:rPr lang="en-US" altLang="zh-TW" dirty="0">
                <a:solidFill>
                  <a:srgbClr val="6931E7"/>
                </a:solidFill>
                <a:effectLst/>
              </a:rPr>
              <a:t>•</a:t>
            </a:r>
            <a:r>
              <a:rPr lang="zh-TW" altLang="en-US" dirty="0">
                <a:solidFill>
                  <a:srgbClr val="6931E7"/>
                </a:solidFill>
                <a:effectLst/>
              </a:rPr>
              <a:t>抽象級別是多少？ “知識”還是“電路”？</a:t>
            </a:r>
          </a:p>
          <a:p>
            <a:r>
              <a:rPr lang="en-US" altLang="zh-TW" dirty="0">
                <a:solidFill>
                  <a:srgbClr val="6931E7"/>
                </a:solidFill>
                <a:effectLst/>
              </a:rPr>
              <a:t>•</a:t>
            </a:r>
            <a:r>
              <a:rPr lang="zh-TW" altLang="en-US" dirty="0">
                <a:solidFill>
                  <a:srgbClr val="6931E7"/>
                </a:solidFill>
                <a:effectLst/>
              </a:rPr>
              <a:t>如何</a:t>
            </a:r>
            <a:r>
              <a:rPr lang="zh-TW" altLang="en-US">
                <a:solidFill>
                  <a:srgbClr val="6931E7"/>
                </a:solidFill>
                <a:effectLst/>
              </a:rPr>
              <a:t>驗證？</a:t>
            </a:r>
            <a:endParaRPr lang="en-US" altLang="zh-TW" dirty="0">
              <a:solidFill>
                <a:srgbClr val="6931E7"/>
              </a:solidFill>
              <a:effectLst/>
            </a:endParaRPr>
          </a:p>
          <a:p>
            <a:endParaRPr lang="en-US" altLang="zh-TW" dirty="0">
              <a:effectLst/>
            </a:endParaRPr>
          </a:p>
          <a:p>
            <a:r>
              <a:rPr lang="en-US" altLang="zh-TW" dirty="0">
                <a:effectLst/>
              </a:rPr>
              <a:t>Today, Cognitive Science and Artificial Intelligence are</a:t>
            </a:r>
          </a:p>
          <a:p>
            <a:r>
              <a:rPr lang="en-US" altLang="zh-TW" dirty="0">
                <a:effectLst/>
              </a:rPr>
              <a:t>distinct disciplines.</a:t>
            </a:r>
          </a:p>
          <a:p>
            <a:r>
              <a:rPr lang="zh-TW" altLang="en-US" dirty="0">
                <a:solidFill>
                  <a:srgbClr val="6931E7"/>
                </a:solidFill>
                <a:effectLst/>
              </a:rPr>
              <a:t>今天，認知科學和人工智能是不同的學科。</a:t>
            </a:r>
          </a:p>
        </p:txBody>
      </p:sp>
    </p:spTree>
    <p:extLst>
      <p:ext uri="{BB962C8B-B14F-4D97-AF65-F5344CB8AC3E}">
        <p14:creationId xmlns:p14="http://schemas.microsoft.com/office/powerpoint/2010/main" val="3549789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2. </a:t>
            </a:r>
            <a:r>
              <a:rPr lang="en-US" altLang="zh-TW" b="0" dirty="0"/>
              <a:t>Acting humanly:</a:t>
            </a:r>
            <a:r>
              <a:rPr lang="zh-TW" altLang="en-US" b="0" dirty="0"/>
              <a:t>像人一樣行動</a:t>
            </a:r>
            <a:endParaRPr lang="zh-TW" altLang="en-US" dirty="0"/>
          </a:p>
        </p:txBody>
      </p:sp>
      <p:sp>
        <p:nvSpPr>
          <p:cNvPr id="3" name="內容版面配置區 2"/>
          <p:cNvSpPr>
            <a:spLocks noGrp="1"/>
          </p:cNvSpPr>
          <p:nvPr>
            <p:ph idx="1"/>
          </p:nvPr>
        </p:nvSpPr>
        <p:spPr/>
        <p:txBody>
          <a:bodyPr/>
          <a:lstStyle/>
          <a:p>
            <a:r>
              <a:rPr lang="en-US" altLang="zh-TW" dirty="0"/>
              <a:t>Turing test (Alan Turing 1950): A computer passes the</a:t>
            </a:r>
          </a:p>
          <a:p>
            <a:r>
              <a:rPr lang="en-US" altLang="zh-TW" dirty="0"/>
              <a:t>test of intelligence, if it can fool a human interrogator</a:t>
            </a:r>
          </a:p>
          <a:p>
            <a:r>
              <a:rPr lang="zh-TW" altLang="en-US" dirty="0">
                <a:solidFill>
                  <a:srgbClr val="6931E7"/>
                </a:solidFill>
                <a:effectLst/>
              </a:rPr>
              <a:t>圖靈測試（</a:t>
            </a:r>
            <a:r>
              <a:rPr lang="en-US" altLang="zh-TW" dirty="0">
                <a:solidFill>
                  <a:srgbClr val="6931E7"/>
                </a:solidFill>
                <a:effectLst/>
              </a:rPr>
              <a:t>Alan Turing 1950</a:t>
            </a:r>
            <a:r>
              <a:rPr lang="zh-TW" altLang="en-US" dirty="0">
                <a:solidFill>
                  <a:srgbClr val="6931E7"/>
                </a:solidFill>
                <a:effectLst/>
              </a:rPr>
              <a:t>）</a:t>
            </a:r>
            <a:endParaRPr lang="en-US" altLang="zh-TW" dirty="0">
              <a:solidFill>
                <a:srgbClr val="6931E7"/>
              </a:solidFill>
              <a:effectLst/>
            </a:endParaRPr>
          </a:p>
          <a:p>
            <a:r>
              <a:rPr lang="zh-TW" altLang="en-US" dirty="0">
                <a:solidFill>
                  <a:srgbClr val="6931E7"/>
                </a:solidFill>
                <a:effectLst/>
              </a:rPr>
              <a:t>計算機通過了智能測試，如果它可以欺騙人類審訊者</a:t>
            </a:r>
            <a:endParaRPr lang="en-US" altLang="zh-TW" dirty="0">
              <a:solidFill>
                <a:srgbClr val="6931E7"/>
              </a:solidFill>
              <a:effectLst/>
            </a:endParaRPr>
          </a:p>
          <a:p>
            <a:endParaRPr lang="en-US" altLang="zh-TW" dirty="0"/>
          </a:p>
          <a:p>
            <a:endParaRPr lang="en-US" altLang="zh-TW" dirty="0"/>
          </a:p>
          <a:p>
            <a:endParaRPr lang="en-US" altLang="zh-TW" dirty="0"/>
          </a:p>
          <a:p>
            <a:endParaRPr lang="en-US" altLang="zh-TW" dirty="0"/>
          </a:p>
          <a:p>
            <a:endParaRPr lang="en-US" altLang="zh-TW" dirty="0"/>
          </a:p>
          <a:p>
            <a:r>
              <a:rPr lang="en-US" altLang="zh-TW" sz="1200" dirty="0">
                <a:hlinkClick r:id="rId2"/>
              </a:rPr>
              <a:t>https://youtu.be</a:t>
            </a:r>
            <a:r>
              <a:rPr lang="en-US" altLang="zh-TW" sz="1200">
                <a:hlinkClick r:id="rId2"/>
              </a:rPr>
              <a:t>/BwCnKX-l1a0</a:t>
            </a:r>
            <a:endParaRPr lang="en-US" altLang="zh-TW" sz="1200"/>
          </a:p>
          <a:p>
            <a:endParaRPr lang="en-US" altLang="zh-TW" sz="1200" dirty="0"/>
          </a:p>
          <a:p>
            <a:r>
              <a:rPr lang="en-US" altLang="zh-TW" b="0" dirty="0"/>
              <a:t>• Major components of AI: knowledge, reasoning, language,</a:t>
            </a:r>
          </a:p>
          <a:p>
            <a:r>
              <a:rPr lang="en-US" altLang="zh-TW" b="0" dirty="0"/>
              <a:t>understanding, learning.</a:t>
            </a:r>
          </a:p>
          <a:p>
            <a:r>
              <a:rPr lang="en-US" altLang="zh-TW" dirty="0"/>
              <a:t>•</a:t>
            </a:r>
            <a:r>
              <a:rPr lang="zh-TW" altLang="en-US" dirty="0">
                <a:solidFill>
                  <a:srgbClr val="6931E7"/>
                </a:solidFill>
                <a:effectLst/>
              </a:rPr>
              <a:t>人工智能的主要組成部分：</a:t>
            </a:r>
            <a:r>
              <a:rPr lang="zh-TW" altLang="en-US" dirty="0">
                <a:solidFill>
                  <a:srgbClr val="FF0000"/>
                </a:solidFill>
                <a:effectLst/>
              </a:rPr>
              <a:t>知識，</a:t>
            </a:r>
            <a:r>
              <a:rPr lang="zh-TW" altLang="en-US" dirty="0">
                <a:solidFill>
                  <a:schemeClr val="accent2">
                    <a:lumMod val="75000"/>
                  </a:schemeClr>
                </a:solidFill>
                <a:effectLst/>
              </a:rPr>
              <a:t>推理</a:t>
            </a:r>
            <a:r>
              <a:rPr lang="zh-TW" altLang="en-US" dirty="0">
                <a:solidFill>
                  <a:srgbClr val="FF0000"/>
                </a:solidFill>
                <a:effectLst/>
              </a:rPr>
              <a:t>，語言，理解，學習</a:t>
            </a:r>
            <a:r>
              <a:rPr lang="zh-TW" altLang="en-US" dirty="0">
                <a:solidFill>
                  <a:srgbClr val="6931E7"/>
                </a:solidFill>
                <a:effectLst/>
              </a:rPr>
              <a:t>。</a:t>
            </a:r>
          </a:p>
        </p:txBody>
      </p:sp>
      <p:pic>
        <p:nvPicPr>
          <p:cNvPr id="4" name="圖片 3"/>
          <p:cNvPicPr>
            <a:picLocks noChangeAspect="1"/>
          </p:cNvPicPr>
          <p:nvPr/>
        </p:nvPicPr>
        <p:blipFill>
          <a:blip r:embed="rId3"/>
          <a:stretch>
            <a:fillRect/>
          </a:stretch>
        </p:blipFill>
        <p:spPr>
          <a:xfrm>
            <a:off x="1763688" y="2708920"/>
            <a:ext cx="4824536" cy="1810052"/>
          </a:xfrm>
          <a:prstGeom prst="rect">
            <a:avLst/>
          </a:prstGeom>
        </p:spPr>
      </p:pic>
    </p:spTree>
    <p:extLst>
      <p:ext uri="{BB962C8B-B14F-4D97-AF65-F5344CB8AC3E}">
        <p14:creationId xmlns:p14="http://schemas.microsoft.com/office/powerpoint/2010/main" val="282838580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3. Thinking rationally: Laws of thoughts. </a:t>
            </a:r>
            <a:endParaRPr lang="zh-TW" altLang="en-US" dirty="0"/>
          </a:p>
        </p:txBody>
      </p:sp>
      <p:sp>
        <p:nvSpPr>
          <p:cNvPr id="3" name="內容版面配置區 2"/>
          <p:cNvSpPr>
            <a:spLocks noGrp="1"/>
          </p:cNvSpPr>
          <p:nvPr>
            <p:ph idx="1"/>
          </p:nvPr>
        </p:nvSpPr>
        <p:spPr/>
        <p:txBody>
          <a:bodyPr/>
          <a:lstStyle/>
          <a:p>
            <a:r>
              <a:rPr lang="en-US" altLang="zh-TW" dirty="0"/>
              <a:t>Codify “right thinking” with </a:t>
            </a:r>
            <a:r>
              <a:rPr lang="en-US" altLang="zh-TW" dirty="0">
                <a:solidFill>
                  <a:srgbClr val="FF0000"/>
                </a:solidFill>
              </a:rPr>
              <a:t>logic</a:t>
            </a:r>
            <a:r>
              <a:rPr lang="en-US" altLang="zh-TW" dirty="0"/>
              <a:t>.</a:t>
            </a:r>
          </a:p>
          <a:p>
            <a:r>
              <a:rPr lang="en-US" altLang="zh-TW" dirty="0"/>
              <a:t>• Several Greek schools developed various forms of logic notation and rules of derivation for thoughts.</a:t>
            </a:r>
          </a:p>
          <a:p>
            <a:r>
              <a:rPr lang="zh-TW" altLang="en-US" dirty="0">
                <a:solidFill>
                  <a:srgbClr val="6931E7"/>
                </a:solidFill>
                <a:effectLst/>
              </a:rPr>
              <a:t>用</a:t>
            </a:r>
            <a:r>
              <a:rPr lang="zh-TW" altLang="en-US" dirty="0">
                <a:solidFill>
                  <a:srgbClr val="FF0000"/>
                </a:solidFill>
                <a:effectLst/>
              </a:rPr>
              <a:t>邏輯</a:t>
            </a:r>
            <a:r>
              <a:rPr lang="zh-TW" altLang="en-US" dirty="0">
                <a:solidFill>
                  <a:srgbClr val="6931E7"/>
                </a:solidFill>
                <a:effectLst/>
              </a:rPr>
              <a:t>編纂“正確思考”。</a:t>
            </a:r>
          </a:p>
          <a:p>
            <a:r>
              <a:rPr lang="en-US" altLang="zh-TW" dirty="0">
                <a:solidFill>
                  <a:srgbClr val="6931E7"/>
                </a:solidFill>
                <a:effectLst/>
              </a:rPr>
              <a:t>•</a:t>
            </a:r>
            <a:r>
              <a:rPr lang="zh-TW" altLang="en-US" dirty="0">
                <a:solidFill>
                  <a:srgbClr val="6931E7"/>
                </a:solidFill>
                <a:effectLst/>
              </a:rPr>
              <a:t>一些希臘學派開發了各種形式的邏輯符號和思想推導</a:t>
            </a:r>
            <a:r>
              <a:rPr lang="zh-TW" altLang="en-US">
                <a:solidFill>
                  <a:srgbClr val="6931E7"/>
                </a:solidFill>
                <a:effectLst/>
              </a:rPr>
              <a:t>規則。</a:t>
            </a:r>
            <a:endParaRPr lang="en-US" altLang="zh-TW" dirty="0">
              <a:solidFill>
                <a:srgbClr val="6931E7"/>
              </a:solidFill>
              <a:effectLst/>
            </a:endParaRPr>
          </a:p>
          <a:p>
            <a:endParaRPr lang="en-US" altLang="zh-TW" dirty="0"/>
          </a:p>
          <a:p>
            <a:r>
              <a:rPr lang="en-US" altLang="zh-TW" dirty="0"/>
              <a:t>• Problems:</a:t>
            </a:r>
          </a:p>
          <a:p>
            <a:r>
              <a:rPr lang="en-US" altLang="zh-TW" dirty="0"/>
              <a:t>1. Not all knowledge can be expressed with logical notations.</a:t>
            </a:r>
          </a:p>
          <a:p>
            <a:r>
              <a:rPr lang="en-US" altLang="zh-TW" dirty="0"/>
              <a:t>2. Computational blow up.</a:t>
            </a:r>
          </a:p>
          <a:p>
            <a:endParaRPr lang="en-US" altLang="zh-TW" dirty="0"/>
          </a:p>
          <a:p>
            <a:r>
              <a:rPr lang="en-US" altLang="zh-TW" dirty="0">
                <a:solidFill>
                  <a:srgbClr val="6931E7"/>
                </a:solidFill>
                <a:effectLst/>
              </a:rPr>
              <a:t>• </a:t>
            </a:r>
            <a:r>
              <a:rPr lang="zh-TW" altLang="en-US" dirty="0">
                <a:solidFill>
                  <a:srgbClr val="6931E7"/>
                </a:solidFill>
                <a:effectLst/>
              </a:rPr>
              <a:t>問題：</a:t>
            </a:r>
          </a:p>
          <a:p>
            <a:pPr marL="457200" indent="-457200">
              <a:buFont typeface="+mj-lt"/>
              <a:buAutoNum type="arabicPeriod"/>
            </a:pPr>
            <a:r>
              <a:rPr lang="zh-TW" altLang="en-US" dirty="0">
                <a:solidFill>
                  <a:srgbClr val="6931E7"/>
                </a:solidFill>
                <a:effectLst/>
              </a:rPr>
              <a:t>並非所有知識都可以用邏輯符號表達。</a:t>
            </a:r>
          </a:p>
          <a:p>
            <a:pPr marL="457200" indent="-457200">
              <a:buFont typeface="+mj-lt"/>
              <a:buAutoNum type="arabicPeriod"/>
            </a:pPr>
            <a:r>
              <a:rPr lang="zh-TW" altLang="en-US" dirty="0">
                <a:solidFill>
                  <a:srgbClr val="6931E7"/>
                </a:solidFill>
                <a:effectLst/>
              </a:rPr>
              <a:t>計算需求會爆炸。</a:t>
            </a:r>
          </a:p>
        </p:txBody>
      </p:sp>
    </p:spTree>
    <p:extLst>
      <p:ext uri="{BB962C8B-B14F-4D97-AF65-F5344CB8AC3E}">
        <p14:creationId xmlns:p14="http://schemas.microsoft.com/office/powerpoint/2010/main" val="129724439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188641"/>
            <a:ext cx="8641084" cy="963456"/>
          </a:xfrm>
        </p:spPr>
        <p:txBody>
          <a:bodyPr/>
          <a:lstStyle/>
          <a:p>
            <a:r>
              <a:rPr lang="en-US" altLang="zh-TW" dirty="0"/>
              <a:t>4. Acting rationally: </a:t>
            </a:r>
            <a:r>
              <a:rPr lang="zh-TW" altLang="en-US" dirty="0"/>
              <a:t>理性的行動 </a:t>
            </a:r>
            <a:br>
              <a:rPr lang="en-US" altLang="zh-TW" dirty="0"/>
            </a:br>
            <a:r>
              <a:rPr lang="en-US" altLang="zh-TW" sz="2800" dirty="0">
                <a:solidFill>
                  <a:srgbClr val="0070C0"/>
                </a:solidFill>
              </a:rPr>
              <a:t>(</a:t>
            </a:r>
            <a:r>
              <a:rPr lang="zh-TW" altLang="en-US" sz="2800" dirty="0">
                <a:solidFill>
                  <a:srgbClr val="0070C0"/>
                </a:solidFill>
              </a:rPr>
              <a:t>即這本</a:t>
            </a:r>
            <a:r>
              <a:rPr lang="en-US" altLang="zh-TW" sz="2800" dirty="0">
                <a:solidFill>
                  <a:srgbClr val="0070C0"/>
                </a:solidFill>
              </a:rPr>
              <a:t>AI</a:t>
            </a:r>
            <a:r>
              <a:rPr lang="zh-TW" altLang="en-US" sz="2800" dirty="0">
                <a:solidFill>
                  <a:srgbClr val="0070C0"/>
                </a:solidFill>
              </a:rPr>
              <a:t>書的方法</a:t>
            </a:r>
            <a:r>
              <a:rPr lang="en-US" altLang="zh-TW" sz="2800" dirty="0">
                <a:solidFill>
                  <a:srgbClr val="0070C0"/>
                </a:solidFill>
              </a:rPr>
              <a:t>)</a:t>
            </a:r>
            <a:endParaRPr lang="zh-TW" altLang="en-US" sz="2800" dirty="0">
              <a:solidFill>
                <a:srgbClr val="0070C0"/>
              </a:solidFill>
            </a:endParaRPr>
          </a:p>
        </p:txBody>
      </p:sp>
      <p:sp>
        <p:nvSpPr>
          <p:cNvPr id="3" name="內容版面配置區 2"/>
          <p:cNvSpPr>
            <a:spLocks noGrp="1"/>
          </p:cNvSpPr>
          <p:nvPr>
            <p:ph idx="1"/>
          </p:nvPr>
        </p:nvSpPr>
        <p:spPr>
          <a:xfrm>
            <a:off x="179388" y="1153790"/>
            <a:ext cx="8857108" cy="5371553"/>
          </a:xfrm>
        </p:spPr>
        <p:txBody>
          <a:bodyPr/>
          <a:lstStyle/>
          <a:p>
            <a:r>
              <a:rPr lang="en-US" altLang="zh-TW" b="0" dirty="0"/>
              <a:t>The right thing: that which is expected to maximize goal</a:t>
            </a:r>
          </a:p>
          <a:p>
            <a:r>
              <a:rPr lang="en-US" altLang="zh-TW" b="0" dirty="0"/>
              <a:t>achievement, given the available information.</a:t>
            </a:r>
          </a:p>
          <a:p>
            <a:r>
              <a:rPr lang="zh-TW" altLang="en-US" dirty="0">
                <a:solidFill>
                  <a:srgbClr val="6931E7"/>
                </a:solidFill>
                <a:effectLst/>
              </a:rPr>
              <a:t>即做正確的事：鑑於可獲得的信息，最大化預期目標 之</a:t>
            </a:r>
            <a:r>
              <a:rPr lang="zh-TW" altLang="en-US">
                <a:solidFill>
                  <a:srgbClr val="6931E7"/>
                </a:solidFill>
                <a:effectLst/>
              </a:rPr>
              <a:t>成就。</a:t>
            </a:r>
            <a:endParaRPr lang="en-US" altLang="zh-TW" dirty="0">
              <a:solidFill>
                <a:srgbClr val="6931E7"/>
              </a:solidFill>
              <a:effectLst/>
            </a:endParaRPr>
          </a:p>
          <a:p>
            <a:endParaRPr lang="zh-TW" altLang="en-US" dirty="0">
              <a:solidFill>
                <a:srgbClr val="6931E7"/>
              </a:solidFill>
              <a:effectLst/>
            </a:endParaRPr>
          </a:p>
          <a:p>
            <a:r>
              <a:rPr lang="en-US" altLang="zh-TW" b="0" dirty="0"/>
              <a:t>• A rational agent is one that acts so as to achieve the best</a:t>
            </a:r>
          </a:p>
          <a:p>
            <a:r>
              <a:rPr lang="en-US" altLang="zh-TW" b="0" dirty="0"/>
              <a:t>outcome, or when there is uncertainty, the best expected outcome.</a:t>
            </a:r>
          </a:p>
          <a:p>
            <a:r>
              <a:rPr lang="en-US" altLang="zh-TW" b="0" dirty="0"/>
              <a:t>• Aristotle (Nicomachean Ethics):</a:t>
            </a:r>
          </a:p>
          <a:p>
            <a:r>
              <a:rPr lang="en-US" altLang="zh-TW" b="0" dirty="0"/>
              <a:t>“Every art and every inquiry, and similarly every action and</a:t>
            </a:r>
          </a:p>
          <a:p>
            <a:r>
              <a:rPr lang="en-US" altLang="zh-TW" b="0" dirty="0"/>
              <a:t>pursuit, is thought to aim at some good.”</a:t>
            </a:r>
          </a:p>
          <a:p>
            <a:r>
              <a:rPr lang="en-US" altLang="zh-TW">
                <a:solidFill>
                  <a:srgbClr val="6931E7"/>
                </a:solidFill>
                <a:effectLst/>
              </a:rPr>
              <a:t>•</a:t>
            </a:r>
            <a:r>
              <a:rPr lang="zh-TW" altLang="en-US" dirty="0">
                <a:solidFill>
                  <a:srgbClr val="6931E7"/>
                </a:solidFill>
                <a:effectLst/>
              </a:rPr>
              <a:t>理性的代理人是為了達到最佳結果狀而採取行動的代理人，或者當存在不確定性時，逹成最佳預期結果。</a:t>
            </a:r>
          </a:p>
          <a:p>
            <a:r>
              <a:rPr lang="en-US" altLang="zh-TW">
                <a:solidFill>
                  <a:srgbClr val="6931E7"/>
                </a:solidFill>
                <a:effectLst/>
              </a:rPr>
              <a:t>•</a:t>
            </a:r>
            <a:r>
              <a:rPr lang="zh-TW" altLang="en-US">
                <a:solidFill>
                  <a:srgbClr val="6931E7"/>
                </a:solidFill>
                <a:effectLst/>
              </a:rPr>
              <a:t>亞里士多德的哲學著作（</a:t>
            </a:r>
            <a:r>
              <a:rPr lang="en-US" altLang="zh-TW" dirty="0">
                <a:solidFill>
                  <a:srgbClr val="6931E7"/>
                </a:solidFill>
                <a:effectLst/>
              </a:rPr>
              <a:t>Nicomachean </a:t>
            </a:r>
            <a:r>
              <a:rPr lang="en-US" altLang="zh-TW">
                <a:solidFill>
                  <a:srgbClr val="6931E7"/>
                </a:solidFill>
                <a:effectLst/>
              </a:rPr>
              <a:t>Ethics</a:t>
            </a:r>
            <a:r>
              <a:rPr lang="zh-TW" altLang="en-US">
                <a:solidFill>
                  <a:srgbClr val="6931E7"/>
                </a:solidFill>
                <a:effectLst/>
              </a:rPr>
              <a:t>）：“</a:t>
            </a:r>
            <a:r>
              <a:rPr lang="zh-TW" altLang="en-US" dirty="0">
                <a:solidFill>
                  <a:srgbClr val="6931E7"/>
                </a:solidFill>
                <a:effectLst/>
              </a:rPr>
              <a:t>每一件藝術和詢問，以及相同樣的行動和追求，都是被認為要去逹成一些</a:t>
            </a:r>
            <a:r>
              <a:rPr lang="zh-TW" altLang="en-US" dirty="0">
                <a:solidFill>
                  <a:srgbClr val="C00000"/>
                </a:solidFill>
                <a:effectLst/>
              </a:rPr>
              <a:t>好事</a:t>
            </a:r>
            <a:r>
              <a:rPr lang="zh-TW" altLang="en-US">
                <a:solidFill>
                  <a:srgbClr val="6931E7"/>
                </a:solidFill>
                <a:effectLst/>
              </a:rPr>
              <a:t>。“</a:t>
            </a:r>
            <a:endParaRPr lang="en-US" altLang="zh-TW" dirty="0">
              <a:solidFill>
                <a:srgbClr val="6931E7"/>
              </a:solidFill>
              <a:effectLst/>
            </a:endParaRPr>
          </a:p>
          <a:p>
            <a:endParaRPr lang="zh-TW" altLang="en-US" sz="2000" dirty="0">
              <a:solidFill>
                <a:srgbClr val="7030A0"/>
              </a:solidFill>
              <a:effectLst/>
            </a:endParaRPr>
          </a:p>
        </p:txBody>
      </p:sp>
    </p:spTree>
    <p:extLst>
      <p:ext uri="{BB962C8B-B14F-4D97-AF65-F5344CB8AC3E}">
        <p14:creationId xmlns:p14="http://schemas.microsoft.com/office/powerpoint/2010/main" val="425469840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What Is AI?</a:t>
            </a:r>
            <a:endParaRPr lang="zh-TW" altLang="en-US" dirty="0"/>
          </a:p>
        </p:txBody>
      </p:sp>
      <p:sp>
        <p:nvSpPr>
          <p:cNvPr id="6" name="內容版面配置區 5"/>
          <p:cNvSpPr>
            <a:spLocks noGrp="1"/>
          </p:cNvSpPr>
          <p:nvPr>
            <p:ph idx="1"/>
          </p:nvPr>
        </p:nvSpPr>
        <p:spPr/>
        <p:txBody>
          <a:bodyPr/>
          <a:lstStyle/>
          <a:p>
            <a:r>
              <a:rPr lang="en-US" altLang="zh-TW" dirty="0"/>
              <a:t>Strong AI : A physical symbol system can have a mind and mental states.</a:t>
            </a:r>
          </a:p>
          <a:p>
            <a:r>
              <a:rPr lang="en-US" altLang="zh-TW" dirty="0"/>
              <a:t>Weak AI : A physical symbol system can act intelligently</a:t>
            </a:r>
          </a:p>
          <a:p>
            <a:endParaRPr lang="en-US" altLang="zh-TW" dirty="0"/>
          </a:p>
          <a:p>
            <a:r>
              <a:rPr lang="en-US" altLang="zh-TW" sz="2000" dirty="0"/>
              <a:t>Ps. physical symbol system: </a:t>
            </a:r>
            <a:r>
              <a:rPr lang="en-US" altLang="zh-TW" sz="2000" b="0" dirty="0"/>
              <a:t>also called a </a:t>
            </a:r>
            <a:r>
              <a:rPr lang="en-US" altLang="zh-TW" sz="2000" b="0" dirty="0">
                <a:hlinkClick r:id="rId2" tooltip="Formal system"/>
              </a:rPr>
              <a:t>formal system</a:t>
            </a:r>
            <a:r>
              <a:rPr lang="en-US" altLang="zh-TW" sz="2000" b="0" dirty="0"/>
              <a:t>, taking physical patterns (symbols), combining them into structures (expressions) </a:t>
            </a:r>
          </a:p>
          <a:p>
            <a:endParaRPr lang="en-US" altLang="zh-TW" dirty="0"/>
          </a:p>
          <a:p>
            <a:r>
              <a:rPr lang="zh-TW" altLang="en-US" dirty="0"/>
              <a:t>強人工智能：一個物理符號系統，可以具有心靈和心理狀態。</a:t>
            </a:r>
          </a:p>
          <a:p>
            <a:r>
              <a:rPr lang="zh-TW" altLang="en-US" dirty="0"/>
              <a:t>弱人工智能：一個物理符號系統，可以智慧地行動</a:t>
            </a:r>
            <a:endParaRPr lang="en-US" altLang="zh-TW" dirty="0"/>
          </a:p>
          <a:p>
            <a:endParaRPr lang="en-US" altLang="zh-TW" dirty="0"/>
          </a:p>
          <a:p>
            <a:r>
              <a:rPr lang="zh-TW" altLang="en-US" sz="2000" b="0" dirty="0"/>
              <a:t>註</a:t>
            </a:r>
            <a:r>
              <a:rPr lang="en-US" altLang="zh-TW" sz="2000" b="0" dirty="0"/>
              <a:t>: </a:t>
            </a:r>
            <a:r>
              <a:rPr lang="zh-TW" altLang="en-US" sz="2000" b="0" dirty="0"/>
              <a:t>物理符號系統</a:t>
            </a:r>
            <a:r>
              <a:rPr lang="en-US" altLang="zh-TW" sz="2000" b="0" dirty="0"/>
              <a:t>: </a:t>
            </a:r>
            <a:r>
              <a:rPr lang="zh-TW" altLang="en-US" sz="2000" b="0" dirty="0"/>
              <a:t>也稱為</a:t>
            </a:r>
            <a:r>
              <a:rPr lang="zh-TW" altLang="en-US" sz="2000" b="0" u="sng" dirty="0"/>
              <a:t>形式系統</a:t>
            </a:r>
            <a:r>
              <a:rPr lang="zh-TW" altLang="en-US" sz="2000" b="0" dirty="0"/>
              <a:t>，採用物理圖案（符號），將它們組合成結構（表達式），</a:t>
            </a:r>
            <a:endParaRPr lang="en-US" altLang="zh-TW" sz="2000" b="0" dirty="0"/>
          </a:p>
          <a:p>
            <a:r>
              <a:rPr lang="zh-TW" altLang="en-US" sz="2000" b="0" dirty="0"/>
              <a:t>一個物理符號系統包含兩個主要的部分</a:t>
            </a:r>
            <a:r>
              <a:rPr lang="en-US" altLang="zh-TW" sz="2000" b="0" dirty="0"/>
              <a:t>--</a:t>
            </a:r>
            <a:r>
              <a:rPr lang="zh-TW" altLang="en-US" sz="2000" b="0" dirty="0"/>
              <a:t>由符號組合成的</a:t>
            </a:r>
            <a:r>
              <a:rPr lang="zh-TW" altLang="en-US" sz="2000" b="0" dirty="0">
                <a:solidFill>
                  <a:srgbClr val="FF0000"/>
                </a:solidFill>
              </a:rPr>
              <a:t>符號結構</a:t>
            </a:r>
            <a:r>
              <a:rPr lang="zh-TW" altLang="en-US" sz="2000" b="0" dirty="0"/>
              <a:t>和在這些結構上</a:t>
            </a:r>
            <a:r>
              <a:rPr lang="zh-TW" altLang="en-US" sz="2000" b="0" dirty="0">
                <a:solidFill>
                  <a:srgbClr val="FF0000"/>
                </a:solidFill>
              </a:rPr>
              <a:t>進行運作的一系列過程</a:t>
            </a:r>
          </a:p>
        </p:txBody>
      </p:sp>
    </p:spTree>
    <p:extLst>
      <p:ext uri="{BB962C8B-B14F-4D97-AF65-F5344CB8AC3E}">
        <p14:creationId xmlns:p14="http://schemas.microsoft.com/office/powerpoint/2010/main" val="63959759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3D63B0-39E6-D7FC-E851-5F17841B968E}"/>
              </a:ext>
            </a:extLst>
          </p:cNvPr>
          <p:cNvSpPr>
            <a:spLocks noGrp="1"/>
          </p:cNvSpPr>
          <p:nvPr>
            <p:ph type="title"/>
          </p:nvPr>
        </p:nvSpPr>
        <p:spPr>
          <a:xfrm>
            <a:off x="174600" y="116632"/>
            <a:ext cx="8264525" cy="720725"/>
          </a:xfrm>
        </p:spPr>
        <p:txBody>
          <a:bodyPr/>
          <a:lstStyle/>
          <a:p>
            <a:r>
              <a:rPr lang="zh-TW" altLang="en-US"/>
              <a:t>人類推理</a:t>
            </a:r>
            <a:r>
              <a:rPr lang="en-US" altLang="zh-TW"/>
              <a:t>(</a:t>
            </a:r>
            <a:r>
              <a:rPr lang="zh-TW" altLang="en-US"/>
              <a:t>因果分析</a:t>
            </a:r>
            <a:r>
              <a:rPr lang="en-US" altLang="zh-TW"/>
              <a:t>)</a:t>
            </a:r>
            <a:r>
              <a:rPr lang="zh-TW" altLang="en-US"/>
              <a:t> 基礎</a:t>
            </a:r>
          </a:p>
        </p:txBody>
      </p:sp>
      <p:sp>
        <p:nvSpPr>
          <p:cNvPr id="3" name="內容版面配置區 2">
            <a:extLst>
              <a:ext uri="{FF2B5EF4-FFF2-40B4-BE49-F238E27FC236}">
                <a16:creationId xmlns:a16="http://schemas.microsoft.com/office/drawing/2014/main" id="{BE68B204-30C8-4F5B-FE80-13FA5A1A7466}"/>
              </a:ext>
            </a:extLst>
          </p:cNvPr>
          <p:cNvSpPr>
            <a:spLocks noGrp="1"/>
          </p:cNvSpPr>
          <p:nvPr>
            <p:ph idx="1"/>
          </p:nvPr>
        </p:nvSpPr>
        <p:spPr>
          <a:xfrm>
            <a:off x="174600" y="762000"/>
            <a:ext cx="8534400" cy="5002212"/>
          </a:xfrm>
        </p:spPr>
        <p:txBody>
          <a:bodyPr/>
          <a:lstStyle/>
          <a:p>
            <a:pPr algn="l" fontAlgn="base"/>
            <a:endParaRPr lang="en-US" altLang="zh-TW" sz="2400"/>
          </a:p>
          <a:p>
            <a:pPr algn="l" fontAlgn="base"/>
            <a:endParaRPr lang="en-US" altLang="zh-TW"/>
          </a:p>
          <a:p>
            <a:pPr algn="l" fontAlgn="base"/>
            <a:r>
              <a:rPr lang="zh-TW" altLang="en-US" sz="2400"/>
              <a:t>推理</a:t>
            </a:r>
            <a:r>
              <a:rPr lang="en-US" altLang="zh-TW" sz="2400"/>
              <a:t>(</a:t>
            </a:r>
            <a:r>
              <a:rPr lang="zh-TW" altLang="en-US" sz="2400"/>
              <a:t>因果分析</a:t>
            </a:r>
            <a:r>
              <a:rPr lang="en-US" altLang="zh-TW" sz="2400"/>
              <a:t>) =:  logically </a:t>
            </a:r>
            <a:r>
              <a:rPr lang="zh-TW" altLang="en-US" sz="2400"/>
              <a:t>符合邏輯性 </a:t>
            </a:r>
            <a:r>
              <a:rPr lang="en-US" altLang="zh-TW" sz="2400"/>
              <a:t>=: </a:t>
            </a:r>
            <a:r>
              <a:rPr lang="en-US" altLang="zh-TW"/>
              <a:t>rationally</a:t>
            </a:r>
            <a:r>
              <a:rPr lang="zh-TW" altLang="en-US" sz="2400"/>
              <a:t>符合</a:t>
            </a:r>
            <a:r>
              <a:rPr lang="zh-TW" altLang="en-US"/>
              <a:t>理性</a:t>
            </a:r>
            <a:r>
              <a:rPr lang="en-US" altLang="zh-TW" sz="2400"/>
              <a:t> </a:t>
            </a:r>
            <a:endParaRPr lang="en-US" altLang="zh-TW" sz="1600">
              <a:solidFill>
                <a:srgbClr val="292828"/>
              </a:solidFill>
            </a:endParaRPr>
          </a:p>
          <a:p>
            <a:pPr marL="342900" indent="-342900" algn="l" fontAlgn="base">
              <a:buFont typeface="+mj-lt"/>
              <a:buAutoNum type="arabicPeriod"/>
            </a:pPr>
            <a:endParaRPr lang="en-US" altLang="zh-TW" sz="1800">
              <a:solidFill>
                <a:srgbClr val="292828"/>
              </a:solidFill>
            </a:endParaRPr>
          </a:p>
          <a:p>
            <a:pPr marL="342900" indent="-342900" algn="l" fontAlgn="base">
              <a:buFont typeface="+mj-lt"/>
              <a:buAutoNum type="arabicPeriod"/>
            </a:pPr>
            <a:r>
              <a:rPr lang="zh-TW" altLang="en-US" sz="1800">
                <a:solidFill>
                  <a:srgbClr val="292828"/>
                </a:solidFill>
              </a:rPr>
              <a:t>歸納推理 </a:t>
            </a:r>
            <a:r>
              <a:rPr lang="en-US" altLang="zh-TW" sz="1800">
                <a:solidFill>
                  <a:srgbClr val="292828"/>
                </a:solidFill>
              </a:rPr>
              <a:t>(Inductive Reasoning):  </a:t>
            </a:r>
            <a:r>
              <a:rPr lang="zh-TW" altLang="en-US" sz="1800">
                <a:solidFill>
                  <a:srgbClr val="292828"/>
                </a:solidFill>
              </a:rPr>
              <a:t>歸納推理與演繹推理幾乎相反。當我們進行歸納推理時，我們從觀察到的內容開始，然後根據這些觀察得出結論。歸納推理是「由下而上」的</a:t>
            </a:r>
            <a:r>
              <a:rPr lang="en-US" altLang="zh-TW" sz="1800">
                <a:solidFill>
                  <a:srgbClr val="292828"/>
                </a:solidFill>
              </a:rPr>
              <a:t>——</a:t>
            </a:r>
            <a:r>
              <a:rPr lang="zh-TW" altLang="en-US" sz="1800">
                <a:solidFill>
                  <a:srgbClr val="292828"/>
                </a:solidFill>
              </a:rPr>
              <a:t>它從少量資訊開始，然後根據這些資訊得出結論。 </a:t>
            </a:r>
            <a:endParaRPr lang="en-US" altLang="zh-TW" sz="1800">
              <a:solidFill>
                <a:srgbClr val="292828"/>
              </a:solidFill>
            </a:endParaRPr>
          </a:p>
          <a:p>
            <a:pPr marL="342900" indent="-342900" algn="l" fontAlgn="base">
              <a:buFont typeface="+mj-lt"/>
              <a:buAutoNum type="arabicPeriod"/>
            </a:pPr>
            <a:endParaRPr lang="en-US" altLang="zh-TW" sz="1800">
              <a:solidFill>
                <a:srgbClr val="292828"/>
              </a:solidFill>
            </a:endParaRPr>
          </a:p>
          <a:p>
            <a:pPr marL="342900" indent="-342900" algn="l" fontAlgn="base">
              <a:buFont typeface="+mj-lt"/>
              <a:buAutoNum type="arabicPeriod"/>
            </a:pPr>
            <a:endParaRPr lang="en-US" altLang="zh-TW" sz="1800">
              <a:solidFill>
                <a:srgbClr val="292828"/>
              </a:solidFill>
            </a:endParaRPr>
          </a:p>
          <a:p>
            <a:pPr marL="342900" indent="-342900">
              <a:buFont typeface="+mj-lt"/>
              <a:buAutoNum type="arabicPeriod"/>
            </a:pPr>
            <a:r>
              <a:rPr lang="zh-TW" altLang="en-US" sz="1800">
                <a:solidFill>
                  <a:srgbClr val="292828"/>
                </a:solidFill>
              </a:rPr>
              <a:t>演繹推理</a:t>
            </a:r>
            <a:r>
              <a:rPr lang="en-US" altLang="zh-TW" sz="1800">
                <a:solidFill>
                  <a:srgbClr val="292828"/>
                </a:solidFill>
              </a:rPr>
              <a:t>(Deductive  Reasoning):  </a:t>
            </a:r>
            <a:r>
              <a:rPr lang="zh-TW" altLang="en-US" sz="1800">
                <a:solidFill>
                  <a:srgbClr val="292828"/>
                </a:solidFill>
              </a:rPr>
              <a:t>演繹推理從結論（前提）開始，然後找到支持該結論的證據。人們將此稱為「自上而下」的邏輯。如果您已經知道什麼是重要的，但想找出它為何重要或是什麼導致了它，那麼請使用演繹推理。</a:t>
            </a:r>
            <a:endParaRPr lang="en-US" altLang="zh-TW" sz="1800">
              <a:solidFill>
                <a:srgbClr val="292828"/>
              </a:solidFill>
            </a:endParaRPr>
          </a:p>
          <a:p>
            <a:pPr marL="342900" indent="-342900" algn="l" fontAlgn="base">
              <a:buFont typeface="+mj-lt"/>
              <a:buAutoNum type="arabicPeriod"/>
            </a:pPr>
            <a:endParaRPr lang="en-US" altLang="zh-TW" sz="1800">
              <a:solidFill>
                <a:srgbClr val="292828"/>
              </a:solidFill>
            </a:endParaRPr>
          </a:p>
          <a:p>
            <a:pPr marL="342900" indent="-342900" algn="l" fontAlgn="base">
              <a:buFont typeface="+mj-lt"/>
              <a:buAutoNum type="arabicPeriod"/>
            </a:pPr>
            <a:endParaRPr lang="en-US" altLang="zh-TW" sz="1800">
              <a:solidFill>
                <a:srgbClr val="292828"/>
              </a:solidFill>
            </a:endParaRPr>
          </a:p>
          <a:p>
            <a:pPr marL="342900" indent="-342900">
              <a:buFont typeface="+mj-lt"/>
              <a:buAutoNum type="arabicPeriod"/>
            </a:pPr>
            <a:r>
              <a:rPr lang="zh-TW" altLang="en-US" sz="1800">
                <a:solidFill>
                  <a:srgbClr val="292828"/>
                </a:solidFill>
              </a:rPr>
              <a:t>溯因推理 </a:t>
            </a:r>
            <a:r>
              <a:rPr lang="en-US" altLang="zh-TW" sz="1800">
                <a:solidFill>
                  <a:srgbClr val="292828"/>
                </a:solidFill>
              </a:rPr>
              <a:t>(Abductive Reasoning): </a:t>
            </a:r>
            <a:r>
              <a:rPr lang="zh-TW" altLang="en-US" sz="1800">
                <a:solidFill>
                  <a:srgbClr val="292828"/>
                </a:solidFill>
              </a:rPr>
              <a:t>與歸納推理類似，它從觀察開始，並根據這些觀察得出結論。然而，溯因推理並不能產生 </a:t>
            </a:r>
            <a:r>
              <a:rPr lang="en-US" altLang="zh-TW" sz="1800">
                <a:solidFill>
                  <a:srgbClr val="292828"/>
                </a:solidFill>
              </a:rPr>
              <a:t>100% </a:t>
            </a:r>
            <a:r>
              <a:rPr lang="zh-TW" altLang="en-US" sz="1800">
                <a:solidFill>
                  <a:srgbClr val="292828"/>
                </a:solidFill>
              </a:rPr>
              <a:t>正確的結論</a:t>
            </a:r>
            <a:r>
              <a:rPr lang="en-US" altLang="zh-TW" sz="1800">
                <a:solidFill>
                  <a:srgbClr val="292828"/>
                </a:solidFill>
              </a:rPr>
              <a:t>——</a:t>
            </a:r>
            <a:r>
              <a:rPr lang="zh-TW" altLang="en-US" sz="1800">
                <a:solidFill>
                  <a:srgbClr val="292828"/>
                </a:solidFill>
              </a:rPr>
              <a:t>它會根據現有資訊產生最可能的結論。福爾摩斯以推理大師而聞名，但實際上，他是透過溯因推理得出結論的。</a:t>
            </a:r>
          </a:p>
          <a:p>
            <a:pPr algn="l" fontAlgn="base"/>
            <a:endParaRPr lang="zh-TW" altLang="en-US" sz="2000" b="0" i="0">
              <a:solidFill>
                <a:srgbClr val="292828"/>
              </a:solidFill>
              <a:effectLst/>
              <a:latin typeface="Libre Franklin" pitchFamily="2" charset="0"/>
            </a:endParaRPr>
          </a:p>
        </p:txBody>
      </p:sp>
    </p:spTree>
    <p:extLst>
      <p:ext uri="{BB962C8B-B14F-4D97-AF65-F5344CB8AC3E}">
        <p14:creationId xmlns:p14="http://schemas.microsoft.com/office/powerpoint/2010/main" val="189204906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8F6972BB-215C-F75B-0402-A1B704E6B8C0}"/>
              </a:ext>
            </a:extLst>
          </p:cNvPr>
          <p:cNvPicPr>
            <a:picLocks noChangeAspect="1"/>
          </p:cNvPicPr>
          <p:nvPr/>
        </p:nvPicPr>
        <p:blipFill>
          <a:blip r:embed="rId2"/>
          <a:stretch>
            <a:fillRect/>
          </a:stretch>
        </p:blipFill>
        <p:spPr>
          <a:xfrm>
            <a:off x="78906" y="467286"/>
            <a:ext cx="4427367" cy="2490394"/>
          </a:xfrm>
          <a:prstGeom prst="rect">
            <a:avLst/>
          </a:prstGeom>
        </p:spPr>
      </p:pic>
      <p:pic>
        <p:nvPicPr>
          <p:cNvPr id="5" name="圖片 4">
            <a:extLst>
              <a:ext uri="{FF2B5EF4-FFF2-40B4-BE49-F238E27FC236}">
                <a16:creationId xmlns:a16="http://schemas.microsoft.com/office/drawing/2014/main" id="{FD16BAB0-7225-8FC6-27C0-D91A695E0999}"/>
              </a:ext>
            </a:extLst>
          </p:cNvPr>
          <p:cNvPicPr>
            <a:picLocks noChangeAspect="1"/>
          </p:cNvPicPr>
          <p:nvPr/>
        </p:nvPicPr>
        <p:blipFill>
          <a:blip r:embed="rId3"/>
          <a:stretch>
            <a:fillRect/>
          </a:stretch>
        </p:blipFill>
        <p:spPr>
          <a:xfrm>
            <a:off x="4609814" y="2438400"/>
            <a:ext cx="4517571" cy="2490394"/>
          </a:xfrm>
          <a:prstGeom prst="rect">
            <a:avLst/>
          </a:prstGeom>
        </p:spPr>
      </p:pic>
      <p:pic>
        <p:nvPicPr>
          <p:cNvPr id="6" name="圖片 5">
            <a:extLst>
              <a:ext uri="{FF2B5EF4-FFF2-40B4-BE49-F238E27FC236}">
                <a16:creationId xmlns:a16="http://schemas.microsoft.com/office/drawing/2014/main" id="{D0A9C115-085E-F418-73A2-FE1AC36C2BE9}"/>
              </a:ext>
            </a:extLst>
          </p:cNvPr>
          <p:cNvPicPr>
            <a:picLocks noChangeAspect="1"/>
          </p:cNvPicPr>
          <p:nvPr/>
        </p:nvPicPr>
        <p:blipFill>
          <a:blip r:embed="rId4"/>
          <a:stretch>
            <a:fillRect/>
          </a:stretch>
        </p:blipFill>
        <p:spPr>
          <a:xfrm>
            <a:off x="228600" y="4199451"/>
            <a:ext cx="4427366" cy="2490394"/>
          </a:xfrm>
          <a:prstGeom prst="rect">
            <a:avLst/>
          </a:prstGeom>
        </p:spPr>
      </p:pic>
      <p:sp>
        <p:nvSpPr>
          <p:cNvPr id="8" name="文字方塊 7">
            <a:extLst>
              <a:ext uri="{FF2B5EF4-FFF2-40B4-BE49-F238E27FC236}">
                <a16:creationId xmlns:a16="http://schemas.microsoft.com/office/drawing/2014/main" id="{BEAED75B-11BC-8D13-571E-F507F58169EB}"/>
              </a:ext>
            </a:extLst>
          </p:cNvPr>
          <p:cNvSpPr txBox="1"/>
          <p:nvPr/>
        </p:nvSpPr>
        <p:spPr>
          <a:xfrm>
            <a:off x="165291" y="3900320"/>
            <a:ext cx="4572000" cy="400110"/>
          </a:xfrm>
          <a:prstGeom prst="rect">
            <a:avLst/>
          </a:prstGeom>
          <a:noFill/>
        </p:spPr>
        <p:txBody>
          <a:bodyPr wrap="square">
            <a:spAutoFit/>
          </a:bodyPr>
          <a:lstStyle/>
          <a:p>
            <a:r>
              <a:rPr lang="zh-TW" altLang="en-US" sz="2000">
                <a:solidFill>
                  <a:srgbClr val="292828"/>
                </a:solidFill>
              </a:rPr>
              <a:t>演繹推理</a:t>
            </a:r>
            <a:r>
              <a:rPr lang="en-US" altLang="zh-TW" sz="2000">
                <a:solidFill>
                  <a:srgbClr val="292828"/>
                </a:solidFill>
              </a:rPr>
              <a:t>(Deductive  Reasoning): </a:t>
            </a:r>
            <a:endParaRPr lang="zh-TW" altLang="en-US"/>
          </a:p>
        </p:txBody>
      </p:sp>
      <p:sp>
        <p:nvSpPr>
          <p:cNvPr id="10" name="文字方塊 9">
            <a:extLst>
              <a:ext uri="{FF2B5EF4-FFF2-40B4-BE49-F238E27FC236}">
                <a16:creationId xmlns:a16="http://schemas.microsoft.com/office/drawing/2014/main" id="{53EF9066-361B-F7F2-4C07-315DF023128E}"/>
              </a:ext>
            </a:extLst>
          </p:cNvPr>
          <p:cNvSpPr txBox="1"/>
          <p:nvPr/>
        </p:nvSpPr>
        <p:spPr>
          <a:xfrm>
            <a:off x="55989" y="43113"/>
            <a:ext cx="4572000" cy="400110"/>
          </a:xfrm>
          <a:prstGeom prst="rect">
            <a:avLst/>
          </a:prstGeom>
          <a:noFill/>
        </p:spPr>
        <p:txBody>
          <a:bodyPr wrap="square">
            <a:spAutoFit/>
          </a:bodyPr>
          <a:lstStyle/>
          <a:p>
            <a:r>
              <a:rPr lang="zh-TW" altLang="en-US" sz="2000">
                <a:solidFill>
                  <a:srgbClr val="292828"/>
                </a:solidFill>
              </a:rPr>
              <a:t>歸納推理 </a:t>
            </a:r>
            <a:r>
              <a:rPr lang="en-US" altLang="zh-TW" sz="2000">
                <a:solidFill>
                  <a:srgbClr val="292828"/>
                </a:solidFill>
              </a:rPr>
              <a:t>(Inductive Reasoning): </a:t>
            </a:r>
            <a:endParaRPr lang="zh-TW" altLang="en-US"/>
          </a:p>
        </p:txBody>
      </p:sp>
      <p:sp>
        <p:nvSpPr>
          <p:cNvPr id="12" name="文字方塊 11">
            <a:extLst>
              <a:ext uri="{FF2B5EF4-FFF2-40B4-BE49-F238E27FC236}">
                <a16:creationId xmlns:a16="http://schemas.microsoft.com/office/drawing/2014/main" id="{0BBD7D69-0409-FD75-837E-8AB07FF6C9B2}"/>
              </a:ext>
            </a:extLst>
          </p:cNvPr>
          <p:cNvSpPr txBox="1"/>
          <p:nvPr/>
        </p:nvSpPr>
        <p:spPr>
          <a:xfrm>
            <a:off x="4800600" y="1981200"/>
            <a:ext cx="4264494" cy="400110"/>
          </a:xfrm>
          <a:prstGeom prst="rect">
            <a:avLst/>
          </a:prstGeom>
          <a:noFill/>
        </p:spPr>
        <p:txBody>
          <a:bodyPr wrap="square">
            <a:spAutoFit/>
          </a:bodyPr>
          <a:lstStyle/>
          <a:p>
            <a:r>
              <a:rPr lang="zh-TW" altLang="en-US" sz="2000">
                <a:solidFill>
                  <a:srgbClr val="292828"/>
                </a:solidFill>
              </a:rPr>
              <a:t>溯因推理 </a:t>
            </a:r>
            <a:r>
              <a:rPr lang="en-US" altLang="zh-TW" sz="2000">
                <a:solidFill>
                  <a:srgbClr val="292828"/>
                </a:solidFill>
              </a:rPr>
              <a:t>(Abductive Reasoning): </a:t>
            </a:r>
            <a:endParaRPr lang="zh-TW" altLang="en-US"/>
          </a:p>
        </p:txBody>
      </p:sp>
      <p:sp>
        <p:nvSpPr>
          <p:cNvPr id="3" name="文字方塊 2">
            <a:extLst>
              <a:ext uri="{FF2B5EF4-FFF2-40B4-BE49-F238E27FC236}">
                <a16:creationId xmlns:a16="http://schemas.microsoft.com/office/drawing/2014/main" id="{D1E009E7-28C9-8D2A-C521-921CA4EC8BCA}"/>
              </a:ext>
            </a:extLst>
          </p:cNvPr>
          <p:cNvSpPr txBox="1"/>
          <p:nvPr/>
        </p:nvSpPr>
        <p:spPr>
          <a:xfrm>
            <a:off x="5508104" y="1614101"/>
            <a:ext cx="3312368" cy="338554"/>
          </a:xfrm>
          <a:prstGeom prst="rect">
            <a:avLst/>
          </a:prstGeom>
          <a:noFill/>
        </p:spPr>
        <p:txBody>
          <a:bodyPr wrap="square">
            <a:spAutoFit/>
          </a:bodyPr>
          <a:lstStyle/>
          <a:p>
            <a:r>
              <a:rPr lang="zh-TW" altLang="en-US" sz="1600">
                <a:solidFill>
                  <a:srgbClr val="0070C0"/>
                </a:solidFill>
              </a:rPr>
              <a:t>福爾摩斯</a:t>
            </a:r>
            <a:r>
              <a:rPr lang="en-US" altLang="zh-TW" sz="1600">
                <a:solidFill>
                  <a:srgbClr val="0070C0"/>
                </a:solidFill>
              </a:rPr>
              <a:t>/</a:t>
            </a:r>
            <a:r>
              <a:rPr lang="zh-TW" altLang="en-US" sz="1600">
                <a:solidFill>
                  <a:srgbClr val="0070C0"/>
                </a:solidFill>
              </a:rPr>
              <a:t>柯南推理</a:t>
            </a:r>
          </a:p>
        </p:txBody>
      </p:sp>
    </p:spTree>
    <p:extLst>
      <p:ext uri="{BB962C8B-B14F-4D97-AF65-F5344CB8AC3E}">
        <p14:creationId xmlns:p14="http://schemas.microsoft.com/office/powerpoint/2010/main" val="273110993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DAD958-ECCC-F7CB-C946-E2E9C735F3DF}"/>
              </a:ext>
            </a:extLst>
          </p:cNvPr>
          <p:cNvSpPr>
            <a:spLocks noGrp="1"/>
          </p:cNvSpPr>
          <p:nvPr>
            <p:ph type="title"/>
          </p:nvPr>
        </p:nvSpPr>
        <p:spPr>
          <a:xfrm>
            <a:off x="196090" y="303534"/>
            <a:ext cx="8264525" cy="720725"/>
          </a:xfrm>
        </p:spPr>
        <p:txBody>
          <a:bodyPr/>
          <a:lstStyle/>
          <a:p>
            <a:r>
              <a:rPr lang="zh-TW" altLang="en-US" sz="2800">
                <a:effectLst/>
                <a:highlight>
                  <a:srgbClr val="FFFFFF"/>
                </a:highlight>
                <a:latin typeface="Linux Libertine"/>
              </a:rPr>
              <a:t>基於科學模型的研究方法</a:t>
            </a:r>
            <a:endParaRPr lang="zh-TW" altLang="en-US" sz="2800"/>
          </a:p>
        </p:txBody>
      </p:sp>
      <p:sp>
        <p:nvSpPr>
          <p:cNvPr id="3" name="內容版面配置區 2">
            <a:extLst>
              <a:ext uri="{FF2B5EF4-FFF2-40B4-BE49-F238E27FC236}">
                <a16:creationId xmlns:a16="http://schemas.microsoft.com/office/drawing/2014/main" id="{895954D9-C499-BA5B-D072-70DFF59F90C3}"/>
              </a:ext>
            </a:extLst>
          </p:cNvPr>
          <p:cNvSpPr>
            <a:spLocks noGrp="1"/>
          </p:cNvSpPr>
          <p:nvPr>
            <p:ph idx="1"/>
          </p:nvPr>
        </p:nvSpPr>
        <p:spPr>
          <a:xfrm>
            <a:off x="179388" y="1153791"/>
            <a:ext cx="8713092" cy="5040312"/>
          </a:xfrm>
        </p:spPr>
        <p:txBody>
          <a:bodyPr/>
          <a:lstStyle/>
          <a:p>
            <a:pPr marL="285750" indent="-285750">
              <a:buFont typeface="Arial" panose="020B0604020202020204" pitchFamily="34" charset="0"/>
              <a:buChar char="•"/>
            </a:pPr>
            <a:r>
              <a:rPr lang="zh-TW" altLang="en-US" sz="1600" b="0" i="0">
                <a:solidFill>
                  <a:srgbClr val="202122"/>
                </a:solidFill>
                <a:effectLst/>
                <a:highlight>
                  <a:srgbClr val="FFFFFF"/>
                </a:highlight>
                <a:latin typeface="Arial" panose="020B0604020202020204" pitchFamily="34" charset="0"/>
              </a:rPr>
              <a:t>科學模型依其在</a:t>
            </a:r>
            <a:r>
              <a:rPr lang="zh-TW" altLang="en-US" sz="1600" b="0" i="0" u="none" strike="noStrike">
                <a:effectLst/>
                <a:highlight>
                  <a:srgbClr val="FFFFFF"/>
                </a:highlight>
                <a:latin typeface="Arial" panose="020B0604020202020204" pitchFamily="34" charset="0"/>
                <a:hlinkClick r:id="rId2" tooltip="科學方法"/>
              </a:rPr>
              <a:t>科學方法</a:t>
            </a:r>
            <a:r>
              <a:rPr lang="zh-TW" altLang="en-US" sz="1600" b="0" i="0">
                <a:solidFill>
                  <a:srgbClr val="202122"/>
                </a:solidFill>
                <a:effectLst/>
                <a:highlight>
                  <a:srgbClr val="FFFFFF"/>
                </a:highlight>
                <a:latin typeface="Arial" panose="020B0604020202020204" pitchFamily="34" charset="0"/>
              </a:rPr>
              <a:t>中佔據的位置，可以區分不同類型，包括</a:t>
            </a:r>
            <a:r>
              <a:rPr lang="zh-TW" altLang="en-US" sz="1600" b="0" i="0" u="none" strike="noStrike">
                <a:effectLst/>
                <a:highlight>
                  <a:srgbClr val="FFFFFF"/>
                </a:highlight>
                <a:latin typeface="Arial" panose="020B0604020202020204" pitchFamily="34" charset="0"/>
                <a:hlinkClick r:id="rId3" tooltip="概念模型"/>
              </a:rPr>
              <a:t>概念模型</a:t>
            </a:r>
            <a:r>
              <a:rPr lang="zh-TW" altLang="en-US" sz="1600" b="0" i="0">
                <a:solidFill>
                  <a:srgbClr val="202122"/>
                </a:solidFill>
                <a:effectLst/>
                <a:highlight>
                  <a:srgbClr val="FFFFFF"/>
                </a:highlight>
                <a:latin typeface="Arial" panose="020B0604020202020204" pitchFamily="34" charset="0"/>
              </a:rPr>
              <a:t>和</a:t>
            </a:r>
            <a:r>
              <a:rPr lang="zh-TW" altLang="en-US" sz="1600" b="0" i="0" u="none" strike="noStrike">
                <a:effectLst/>
                <a:highlight>
                  <a:srgbClr val="FFFFFF"/>
                </a:highlight>
                <a:latin typeface="Arial" panose="020B0604020202020204" pitchFamily="34" charset="0"/>
                <a:hlinkClick r:id="rId4" tooltip="概念驗證"/>
              </a:rPr>
              <a:t>概念驗證</a:t>
            </a:r>
            <a:r>
              <a:rPr lang="zh-TW" altLang="en-US" sz="1600" b="0" i="0">
                <a:solidFill>
                  <a:srgbClr val="202122"/>
                </a:solidFill>
                <a:effectLst/>
                <a:highlight>
                  <a:srgbClr val="FFFFFF"/>
                </a:highlight>
                <a:latin typeface="Arial" panose="020B0604020202020204" pitchFamily="34" charset="0"/>
              </a:rPr>
              <a:t>模型、</a:t>
            </a:r>
            <a:r>
              <a:rPr lang="zh-TW" altLang="en-US" sz="1600" b="0" i="0" u="none" strike="noStrike">
                <a:effectLst/>
                <a:highlight>
                  <a:srgbClr val="FFFFFF"/>
                </a:highlight>
                <a:latin typeface="Arial" panose="020B0604020202020204" pitchFamily="34" charset="0"/>
                <a:hlinkClick r:id="rId5"/>
              </a:rPr>
              <a:t>預測</a:t>
            </a:r>
            <a:r>
              <a:rPr lang="zh-TW" altLang="en-US" sz="1600" b="0" i="0">
                <a:solidFill>
                  <a:srgbClr val="202122"/>
                </a:solidFill>
                <a:effectLst/>
                <a:highlight>
                  <a:srgbClr val="FFFFFF"/>
                </a:highlight>
                <a:latin typeface="Arial" panose="020B0604020202020204" pitchFamily="34" charset="0"/>
              </a:rPr>
              <a:t>模型、</a:t>
            </a:r>
            <a:r>
              <a:rPr lang="zh-TW" altLang="en-US" sz="1600" b="0" i="0" u="none" strike="noStrike">
                <a:effectLst/>
                <a:highlight>
                  <a:srgbClr val="FFFFFF"/>
                </a:highlight>
                <a:latin typeface="Arial" panose="020B0604020202020204" pitchFamily="34" charset="0"/>
                <a:hlinkClick r:id="rId6" tooltip="推理"/>
              </a:rPr>
              <a:t>推理</a:t>
            </a:r>
            <a:r>
              <a:rPr lang="zh-TW" altLang="en-US" sz="1600" b="0" i="0">
                <a:solidFill>
                  <a:srgbClr val="202122"/>
                </a:solidFill>
                <a:effectLst/>
                <a:highlight>
                  <a:srgbClr val="FFFFFF"/>
                </a:highlight>
                <a:latin typeface="Arial" panose="020B0604020202020204" pitchFamily="34" charset="0"/>
              </a:rPr>
              <a:t>模型、以及</a:t>
            </a:r>
            <a:r>
              <a:rPr lang="zh-TW" altLang="en-US" sz="1600" b="0" i="0" u="none" strike="noStrike">
                <a:effectLst/>
                <a:highlight>
                  <a:srgbClr val="FFFFFF"/>
                </a:highlight>
                <a:latin typeface="Arial" panose="020B0604020202020204" pitchFamily="34" charset="0"/>
                <a:hlinkClick r:id="rId7" tooltip="統計模型"/>
              </a:rPr>
              <a:t>統計模型</a:t>
            </a:r>
            <a:r>
              <a:rPr lang="zh-TW" altLang="en-US" sz="1600" b="0" i="0">
                <a:solidFill>
                  <a:srgbClr val="202122"/>
                </a:solidFill>
                <a:effectLst/>
                <a:highlight>
                  <a:srgbClr val="FFFFFF"/>
                </a:highlight>
                <a:latin typeface="Arial" panose="020B0604020202020204" pitchFamily="34" charset="0"/>
              </a:rPr>
              <a:t>等等。</a:t>
            </a:r>
            <a:endParaRPr lang="en-US" altLang="zh-TW" sz="1600" b="0" i="0">
              <a:solidFill>
                <a:srgbClr val="202122"/>
              </a:solidFill>
              <a:effectLst/>
              <a:highlight>
                <a:srgbClr val="FFFFFF"/>
              </a:highlight>
              <a:latin typeface="Arial" panose="020B0604020202020204" pitchFamily="34" charset="0"/>
            </a:endParaRPr>
          </a:p>
          <a:p>
            <a:pPr marL="285750" indent="-285750">
              <a:buFont typeface="Arial" panose="020B0604020202020204" pitchFamily="34" charset="0"/>
              <a:buChar char="•"/>
            </a:pPr>
            <a:r>
              <a:rPr lang="zh-TW" altLang="en-US" sz="1600" b="0" i="0">
                <a:solidFill>
                  <a:srgbClr val="202122"/>
                </a:solidFill>
                <a:effectLst/>
                <a:highlight>
                  <a:srgbClr val="FFFFFF"/>
                </a:highlight>
                <a:latin typeface="Arial" panose="020B0604020202020204" pitchFamily="34" charset="0"/>
              </a:rPr>
              <a:t>在確立目標和模型在科學研究中的功能後，操作定義和量化、挑選假設前提 ，然後依據這些前提建立模型：</a:t>
            </a:r>
          </a:p>
          <a:p>
            <a:pPr lvl="3" algn="l">
              <a:buFont typeface="Arial" panose="020B0604020202020204" pitchFamily="34" charset="0"/>
              <a:buChar char="•"/>
            </a:pPr>
            <a:r>
              <a:rPr lang="zh-TW" altLang="en-US" sz="1600" b="0" i="0">
                <a:solidFill>
                  <a:srgbClr val="202122"/>
                </a:solidFill>
                <a:effectLst/>
                <a:highlight>
                  <a:srgbClr val="FFFFFF"/>
                </a:highlight>
                <a:latin typeface="Arial" panose="020B0604020202020204" pitchFamily="34" charset="0"/>
              </a:rPr>
              <a:t>圖像模型：最簡單，不使用實際的公式推導，而是用圖象，例如經濟學的供需曲線。</a:t>
            </a:r>
          </a:p>
          <a:p>
            <a:pPr lvl="3" algn="l">
              <a:buFont typeface="Arial" panose="020B0604020202020204" pitchFamily="34" charset="0"/>
              <a:buChar char="•"/>
            </a:pPr>
            <a:r>
              <a:rPr lang="zh-TW" altLang="en-US" sz="1600" b="0" i="0" u="none" strike="noStrike">
                <a:solidFill>
                  <a:srgbClr val="202122"/>
                </a:solidFill>
                <a:effectLst/>
                <a:highlight>
                  <a:srgbClr val="FFFFFF"/>
                </a:highlight>
                <a:latin typeface="Arial" panose="020B0604020202020204" pitchFamily="34" charset="0"/>
                <a:hlinkClick r:id="rId8" tooltip="數學模型"/>
              </a:rPr>
              <a:t>數學模型</a:t>
            </a:r>
            <a:r>
              <a:rPr lang="zh-TW" altLang="en-US" sz="1600" b="0" i="0">
                <a:solidFill>
                  <a:srgbClr val="202122"/>
                </a:solidFill>
                <a:effectLst/>
                <a:highlight>
                  <a:srgbClr val="FFFFFF"/>
                </a:highlight>
                <a:latin typeface="Arial" panose="020B0604020202020204" pitchFamily="34" charset="0"/>
              </a:rPr>
              <a:t>：需要數學能力</a:t>
            </a:r>
          </a:p>
          <a:p>
            <a:pPr lvl="3" algn="l">
              <a:buFont typeface="Arial" panose="020B0604020202020204" pitchFamily="34" charset="0"/>
              <a:buChar char="•"/>
            </a:pPr>
            <a:r>
              <a:rPr lang="zh-TW" altLang="en-US" sz="1600" b="0" i="0" u="none" strike="noStrike">
                <a:solidFill>
                  <a:srgbClr val="202122"/>
                </a:solidFill>
                <a:effectLst/>
                <a:highlight>
                  <a:srgbClr val="FFFFFF"/>
                </a:highlight>
                <a:latin typeface="Arial" panose="020B0604020202020204" pitchFamily="34" charset="0"/>
                <a:hlinkClick r:id="rId9" tooltip="電腦模擬"/>
              </a:rPr>
              <a:t>電腦模擬</a:t>
            </a:r>
            <a:r>
              <a:rPr lang="zh-TW" altLang="en-US" sz="1600" b="0" i="0">
                <a:solidFill>
                  <a:srgbClr val="202122"/>
                </a:solidFill>
                <a:effectLst/>
                <a:highlight>
                  <a:srgbClr val="FFFFFF"/>
                </a:highlight>
                <a:latin typeface="Arial" panose="020B0604020202020204" pitchFamily="34" charset="0"/>
              </a:rPr>
              <a:t>：最複雜，需要寫程式的能力</a:t>
            </a:r>
          </a:p>
          <a:p>
            <a:pPr marL="285750" indent="-285750">
              <a:buFont typeface="Arial" panose="020B0604020202020204" pitchFamily="34" charset="0"/>
              <a:buChar char="•"/>
            </a:pPr>
            <a:endParaRPr lang="en-US" altLang="zh-TW" sz="2000"/>
          </a:p>
          <a:p>
            <a:pPr marL="285750" indent="-285750">
              <a:buFont typeface="Arial" panose="020B0604020202020204" pitchFamily="34" charset="0"/>
              <a:buChar char="•"/>
            </a:pPr>
            <a:endParaRPr lang="zh-TW" altLang="en-US" sz="1800"/>
          </a:p>
        </p:txBody>
      </p:sp>
      <p:pic>
        <p:nvPicPr>
          <p:cNvPr id="4" name="圖片 3">
            <a:extLst>
              <a:ext uri="{FF2B5EF4-FFF2-40B4-BE49-F238E27FC236}">
                <a16:creationId xmlns:a16="http://schemas.microsoft.com/office/drawing/2014/main" id="{EF965FDA-844A-21EA-588E-06FEB02AC17A}"/>
              </a:ext>
            </a:extLst>
          </p:cNvPr>
          <p:cNvPicPr>
            <a:picLocks noChangeAspect="1"/>
          </p:cNvPicPr>
          <p:nvPr/>
        </p:nvPicPr>
        <p:blipFill>
          <a:blip r:embed="rId10"/>
          <a:stretch>
            <a:fillRect/>
          </a:stretch>
        </p:blipFill>
        <p:spPr>
          <a:xfrm>
            <a:off x="5652120" y="2924944"/>
            <a:ext cx="3139678" cy="2832846"/>
          </a:xfrm>
          <a:prstGeom prst="rect">
            <a:avLst/>
          </a:prstGeom>
        </p:spPr>
      </p:pic>
      <p:sp>
        <p:nvSpPr>
          <p:cNvPr id="6" name="文字方塊 5">
            <a:extLst>
              <a:ext uri="{FF2B5EF4-FFF2-40B4-BE49-F238E27FC236}">
                <a16:creationId xmlns:a16="http://schemas.microsoft.com/office/drawing/2014/main" id="{FB22C3D6-1766-C57D-15B5-D8C73D355369}"/>
              </a:ext>
            </a:extLst>
          </p:cNvPr>
          <p:cNvSpPr txBox="1"/>
          <p:nvPr/>
        </p:nvSpPr>
        <p:spPr>
          <a:xfrm>
            <a:off x="179388" y="3261257"/>
            <a:ext cx="5112692" cy="3293209"/>
          </a:xfrm>
          <a:prstGeom prst="rect">
            <a:avLst/>
          </a:prstGeom>
          <a:noFill/>
        </p:spPr>
        <p:txBody>
          <a:bodyPr wrap="square">
            <a:spAutoFit/>
          </a:bodyPr>
          <a:lstStyle/>
          <a:p>
            <a:pPr marL="285750" indent="-285750" algn="just">
              <a:buFont typeface="Arial" panose="020B0604020202020204" pitchFamily="34" charset="0"/>
              <a:buChar char="•"/>
              <a:tabLst>
                <a:tab pos="728663" algn="l"/>
                <a:tab pos="1176338" algn="l"/>
              </a:tabLst>
            </a:pPr>
            <a:r>
              <a:rPr lang="zh-TW" altLang="en-US" sz="1600">
                <a:solidFill>
                  <a:srgbClr val="202122"/>
                </a:solidFill>
                <a:highlight>
                  <a:srgbClr val="FFFFFF"/>
                </a:highlight>
                <a:latin typeface="Arial" panose="020B0604020202020204" pitchFamily="34" charset="0"/>
                <a:ea typeface="+mn-ea"/>
              </a:rPr>
              <a:t>無模型推理方法（</a:t>
            </a:r>
            <a:r>
              <a:rPr lang="en-US" altLang="zh-TW" sz="1600">
                <a:solidFill>
                  <a:srgbClr val="202122"/>
                </a:solidFill>
                <a:highlight>
                  <a:srgbClr val="FFFFFF"/>
                </a:highlight>
                <a:latin typeface="Arial" panose="020B0604020202020204" pitchFamily="34" charset="0"/>
                <a:ea typeface="+mn-ea"/>
              </a:rPr>
              <a:t>model-free inference methods</a:t>
            </a:r>
            <a:r>
              <a:rPr lang="zh-TW" altLang="en-US" sz="1600">
                <a:solidFill>
                  <a:srgbClr val="202122"/>
                </a:solidFill>
                <a:highlight>
                  <a:srgbClr val="FFFFFF"/>
                </a:highlight>
                <a:latin typeface="Arial" panose="020B0604020202020204" pitchFamily="34" charset="0"/>
                <a:ea typeface="+mn-ea"/>
              </a:rPr>
              <a:t>），如</a:t>
            </a:r>
            <a:r>
              <a:rPr lang="en-US" altLang="zh-TW" sz="1600">
                <a:solidFill>
                  <a:srgbClr val="202122"/>
                </a:solidFill>
                <a:highlight>
                  <a:srgbClr val="FFFFFF"/>
                </a:highlight>
                <a:latin typeface="Arial" panose="020B0604020202020204" pitchFamily="34" charset="0"/>
                <a:ea typeface="+mn-ea"/>
              </a:rPr>
              <a:t>: </a:t>
            </a:r>
            <a:r>
              <a:rPr lang="zh-TW" altLang="en-US" sz="1600">
                <a:solidFill>
                  <a:srgbClr val="202122"/>
                </a:solidFill>
                <a:highlight>
                  <a:srgbClr val="FFFFFF"/>
                </a:highlight>
                <a:latin typeface="Arial" panose="020B0604020202020204" pitchFamily="34" charset="0"/>
                <a:ea typeface="+mn-ea"/>
              </a:rPr>
              <a:t>格蘭傑因果關係檢定（</a:t>
            </a:r>
            <a:r>
              <a:rPr lang="en-US" altLang="zh-TW" sz="1600">
                <a:solidFill>
                  <a:srgbClr val="202122"/>
                </a:solidFill>
                <a:highlight>
                  <a:srgbClr val="FFFFFF"/>
                </a:highlight>
                <a:latin typeface="Arial" panose="020B0604020202020204" pitchFamily="34" charset="0"/>
                <a:ea typeface="+mn-ea"/>
              </a:rPr>
              <a:t>Granger causality test</a:t>
            </a:r>
            <a:r>
              <a:rPr lang="zh-TW" altLang="en-US" sz="1600">
                <a:solidFill>
                  <a:srgbClr val="202122"/>
                </a:solidFill>
                <a:highlight>
                  <a:srgbClr val="FFFFFF"/>
                </a:highlight>
                <a:latin typeface="Arial" panose="020B0604020202020204" pitchFamily="34" charset="0"/>
                <a:ea typeface="+mn-ea"/>
              </a:rPr>
              <a:t>），因其在識別因果關係時具有靈活性被廣泛使用，然而，這些方法難以區分同步和間接效應與直接因果關係，從而導致錯誤預測。</a:t>
            </a:r>
          </a:p>
          <a:p>
            <a:pPr marL="285750" indent="-285750" algn="just">
              <a:buFont typeface="Arial" panose="020B0604020202020204" pitchFamily="34" charset="0"/>
              <a:buChar char="•"/>
              <a:tabLst>
                <a:tab pos="728663" algn="l"/>
                <a:tab pos="1176338" algn="l"/>
              </a:tabLst>
            </a:pPr>
            <a:r>
              <a:rPr lang="zh-TW" altLang="en-US" sz="1600">
                <a:solidFill>
                  <a:srgbClr val="202122"/>
                </a:solidFill>
                <a:highlight>
                  <a:srgbClr val="FFFFFF"/>
                </a:highlight>
                <a:latin typeface="Arial" panose="020B0604020202020204" pitchFamily="34" charset="0"/>
                <a:ea typeface="+mn-ea"/>
              </a:rPr>
              <a:t>格蘭傑因果關係檢定的結論只是一種統計估計，不是真正意義上的因果關係，不能作爲肯定或否定因果關係的根據。</a:t>
            </a:r>
          </a:p>
          <a:p>
            <a:pPr marL="285750" indent="-285750" algn="just">
              <a:buFont typeface="Arial" panose="020B0604020202020204" pitchFamily="34" charset="0"/>
              <a:buChar char="•"/>
              <a:tabLst>
                <a:tab pos="728663" algn="l"/>
                <a:tab pos="1176338" algn="l"/>
              </a:tabLst>
            </a:pPr>
            <a:r>
              <a:rPr lang="zh-TW" altLang="en-US" sz="1600">
                <a:solidFill>
                  <a:srgbClr val="202122"/>
                </a:solidFill>
                <a:highlight>
                  <a:srgbClr val="FFFFFF"/>
                </a:highlight>
                <a:latin typeface="Arial" panose="020B0604020202020204" pitchFamily="34" charset="0"/>
                <a:ea typeface="+mn-ea"/>
              </a:rPr>
              <a:t>為克服這一問題，人們開發了基於模型的推理方法（</a:t>
            </a:r>
            <a:r>
              <a:rPr lang="en-US" altLang="zh-TW" sz="1600">
                <a:solidFill>
                  <a:srgbClr val="202122"/>
                </a:solidFill>
                <a:highlight>
                  <a:srgbClr val="FFFFFF"/>
                </a:highlight>
                <a:latin typeface="Arial" panose="020B0604020202020204" pitchFamily="34" charset="0"/>
                <a:ea typeface="+mn-ea"/>
              </a:rPr>
              <a:t>model-based inference methods</a:t>
            </a:r>
            <a:r>
              <a:rPr lang="zh-TW" altLang="en-US" sz="1600">
                <a:solidFill>
                  <a:srgbClr val="202122"/>
                </a:solidFill>
                <a:highlight>
                  <a:srgbClr val="FFFFFF"/>
                </a:highlight>
                <a:latin typeface="Arial" panose="020B0604020202020204" pitchFamily="34" charset="0"/>
                <a:ea typeface="+mn-ea"/>
              </a:rPr>
              <a:t>），用特定的機制模型測試數據可重複性，從而推斷因果關係，然而，這些方法只能應用於特定模型描述的系統，大大限制了其適用性。</a:t>
            </a:r>
          </a:p>
        </p:txBody>
      </p:sp>
    </p:spTree>
    <p:extLst>
      <p:ext uri="{BB962C8B-B14F-4D97-AF65-F5344CB8AC3E}">
        <p14:creationId xmlns:p14="http://schemas.microsoft.com/office/powerpoint/2010/main" val="309165105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098778-AFC1-B6ED-16D7-E651FEC14863}"/>
              </a:ext>
            </a:extLst>
          </p:cNvPr>
          <p:cNvSpPr>
            <a:spLocks noGrp="1"/>
          </p:cNvSpPr>
          <p:nvPr>
            <p:ph type="title"/>
          </p:nvPr>
        </p:nvSpPr>
        <p:spPr>
          <a:xfrm>
            <a:off x="228600" y="76200"/>
            <a:ext cx="8663880" cy="472480"/>
          </a:xfrm>
        </p:spPr>
        <p:txBody>
          <a:bodyPr/>
          <a:lstStyle/>
          <a:p>
            <a:r>
              <a:rPr lang="zh-TW" altLang="en-US" sz="3200"/>
              <a:t>電腦常見推理方式</a:t>
            </a:r>
          </a:p>
        </p:txBody>
      </p:sp>
      <p:sp>
        <p:nvSpPr>
          <p:cNvPr id="3" name="內容版面配置區 2">
            <a:extLst>
              <a:ext uri="{FF2B5EF4-FFF2-40B4-BE49-F238E27FC236}">
                <a16:creationId xmlns:a16="http://schemas.microsoft.com/office/drawing/2014/main" id="{7CC0BE5E-9F2A-1F0E-CBA1-A2084610DD03}"/>
              </a:ext>
            </a:extLst>
          </p:cNvPr>
          <p:cNvSpPr>
            <a:spLocks noGrp="1"/>
          </p:cNvSpPr>
          <p:nvPr>
            <p:ph idx="1"/>
          </p:nvPr>
        </p:nvSpPr>
        <p:spPr>
          <a:xfrm>
            <a:off x="152400" y="699014"/>
            <a:ext cx="8915400" cy="6006585"/>
          </a:xfrm>
        </p:spPr>
        <p:txBody>
          <a:bodyPr/>
          <a:lstStyle/>
          <a:p>
            <a:pPr marL="342900" indent="-342900">
              <a:buFont typeface="Wingdings" panose="05000000000000000000" pitchFamily="2" charset="2"/>
              <a:buChar char="u"/>
            </a:pPr>
            <a:r>
              <a:rPr lang="zh-TW" altLang="en-US" sz="1800" b="1" i="0">
                <a:effectLst/>
                <a:highlight>
                  <a:srgbClr val="FFFFFF"/>
                </a:highlight>
                <a:latin typeface="Linux Libertine"/>
              </a:rPr>
              <a:t>自動推理 </a:t>
            </a:r>
            <a:r>
              <a:rPr lang="en-US" altLang="zh-TW" sz="1800" b="1" i="0">
                <a:effectLst/>
                <a:highlight>
                  <a:srgbClr val="FFFFFF"/>
                </a:highlight>
                <a:latin typeface="Linux Libertine"/>
              </a:rPr>
              <a:t>(Automated Reasoning</a:t>
            </a:r>
            <a:r>
              <a:rPr lang="en-US" altLang="zh-TW" sz="1800" i="0">
                <a:effectLst/>
                <a:highlight>
                  <a:srgbClr val="FFFFFF"/>
                </a:highlight>
                <a:latin typeface="Linux Libertine"/>
              </a:rPr>
              <a:t>): </a:t>
            </a:r>
            <a:r>
              <a:rPr lang="zh-TW" altLang="en-US" sz="1800" i="0">
                <a:effectLst/>
                <a:highlight>
                  <a:srgbClr val="FFFFFF"/>
                </a:highlight>
                <a:latin typeface="Linux Libertine"/>
              </a:rPr>
              <a:t>  試圖提供有關系統或程式將做什麼或絕對不會做什麼的保證。此保證是以數學證明為基礎。人們藉由使用定理和推論等邏輯策略來解決數學、科學和運算中的許多邏輯問題。 自動推理工具試圖藉由使用已知的數學技術來回答有關程式（或邏輯公式）的問題。這些工具 </a:t>
            </a:r>
            <a:r>
              <a:rPr lang="en-US" altLang="zh-TW" sz="1800" i="0">
                <a:effectLst/>
                <a:highlight>
                  <a:srgbClr val="FFFFFF"/>
                </a:highlight>
                <a:latin typeface="Linux Libertine"/>
              </a:rPr>
              <a:t>(</a:t>
            </a:r>
            <a:r>
              <a:rPr lang="zh-TW" altLang="en-US" sz="1800" i="0">
                <a:effectLst/>
                <a:highlight>
                  <a:srgbClr val="FFFFFF"/>
                </a:highlight>
                <a:latin typeface="Linux Libertine"/>
              </a:rPr>
              <a:t>傳統邏輯</a:t>
            </a:r>
            <a:r>
              <a:rPr lang="en-US" altLang="zh-TW" sz="1800" i="0">
                <a:effectLst/>
                <a:highlight>
                  <a:srgbClr val="FFFFFF"/>
                </a:highlight>
                <a:latin typeface="Linux Libertine"/>
              </a:rPr>
              <a:t>Classical logic &amp; </a:t>
            </a:r>
            <a:r>
              <a:rPr lang="zh-TW" altLang="en-US" sz="1800" i="0">
                <a:effectLst/>
                <a:highlight>
                  <a:srgbClr val="FFFFFF"/>
                </a:highlight>
                <a:latin typeface="Linux Libertine"/>
              </a:rPr>
              <a:t>命題邏輯 </a:t>
            </a:r>
            <a:r>
              <a:rPr lang="en-US" altLang="zh-TW" sz="1800" i="0">
                <a:effectLst/>
                <a:highlight>
                  <a:srgbClr val="FFFFFF"/>
                </a:highlight>
                <a:latin typeface="Linux Libertine"/>
              </a:rPr>
              <a:t>Propositional logic)</a:t>
            </a:r>
            <a:r>
              <a:rPr lang="zh-TW" altLang="en-US" sz="1800" i="0">
                <a:effectLst/>
                <a:highlight>
                  <a:srgbClr val="FFFFFF"/>
                </a:highlight>
                <a:latin typeface="Linux Libertine"/>
              </a:rPr>
              <a:t>可幫助您檢查語句或表達式的真實性。</a:t>
            </a:r>
            <a:endParaRPr lang="en-US" altLang="zh-TW" sz="1800" i="0">
              <a:effectLst/>
              <a:highlight>
                <a:srgbClr val="FFFFFF"/>
              </a:highlight>
              <a:latin typeface="Linux Libertine"/>
            </a:endParaRPr>
          </a:p>
          <a:p>
            <a:pPr marL="0" indent="0">
              <a:buNone/>
            </a:pPr>
            <a:endParaRPr lang="en-US" altLang="zh-TW" sz="1800" i="0">
              <a:effectLst/>
              <a:highlight>
                <a:srgbClr val="FFFFFF"/>
              </a:highlight>
              <a:latin typeface="Linux Libertine"/>
            </a:endParaRPr>
          </a:p>
          <a:p>
            <a:pPr marL="342900" indent="-342900">
              <a:buFont typeface="Wingdings" panose="05000000000000000000" pitchFamily="2" charset="2"/>
              <a:buChar char="u"/>
            </a:pPr>
            <a:r>
              <a:rPr lang="zh-TW" altLang="en-US" sz="1800">
                <a:effectLst/>
                <a:highlight>
                  <a:srgbClr val="FFFFFF"/>
                </a:highlight>
                <a:latin typeface="Linux Libertine"/>
              </a:rPr>
              <a:t>基於建模的推理 </a:t>
            </a:r>
            <a:r>
              <a:rPr lang="en-US" altLang="zh-TW" sz="1800">
                <a:effectLst/>
                <a:highlight>
                  <a:srgbClr val="FFFFFF"/>
                </a:highlight>
                <a:latin typeface="Linux Libertine"/>
              </a:rPr>
              <a:t>Model-based reasoning (MBR):</a:t>
            </a:r>
            <a:r>
              <a:rPr lang="zh-TW" altLang="en-US" sz="1800">
                <a:effectLst/>
                <a:highlight>
                  <a:srgbClr val="FFFFFF"/>
                </a:highlight>
                <a:latin typeface="Linux Libertine"/>
              </a:rPr>
              <a:t>基於模型的推理是指電腦科學中用於監控、控制和診斷應用的一組方法和技術。它涉及模擬系統行為、識別相互衝突的模型假設以及根據內部模型組件和觀察之間的依賴關係減少候選選項。</a:t>
            </a:r>
            <a:endParaRPr lang="en-US" altLang="zh-TW" sz="1800">
              <a:effectLst/>
              <a:highlight>
                <a:srgbClr val="FFFFFF"/>
              </a:highlight>
              <a:latin typeface="Linux Libertine"/>
            </a:endParaRPr>
          </a:p>
          <a:p>
            <a:pPr lvl="3">
              <a:buFont typeface="+mj-lt"/>
              <a:buAutoNum type="arabicPeriod"/>
            </a:pPr>
            <a:r>
              <a:rPr lang="zh-TW" altLang="en-US" sz="1400" b="1">
                <a:solidFill>
                  <a:srgbClr val="666666"/>
                </a:solidFill>
                <a:highlight>
                  <a:srgbClr val="FFFFFF"/>
                </a:highlight>
                <a:latin typeface="Arial" panose="020B0604020202020204" pitchFamily="34" charset="0"/>
              </a:rPr>
              <a:t>基於限制條件的方法：物理系統透過構成模型的變數之間的一組定性數學限制來建模（</a:t>
            </a:r>
            <a:r>
              <a:rPr lang="en-US" altLang="zh-TW" sz="1400" b="1">
                <a:solidFill>
                  <a:srgbClr val="666666"/>
                </a:solidFill>
                <a:highlight>
                  <a:srgbClr val="FFFFFF"/>
                </a:highlight>
                <a:latin typeface="Arial" panose="020B0604020202020204" pitchFamily="34" charset="0"/>
              </a:rPr>
              <a:t>Kuipers</a:t>
            </a:r>
            <a:r>
              <a:rPr lang="zh-TW" altLang="en-US" sz="1400" b="1">
                <a:solidFill>
                  <a:srgbClr val="666666"/>
                </a:solidFill>
                <a:highlight>
                  <a:srgbClr val="FFFFFF"/>
                </a:highlight>
                <a:latin typeface="Arial" panose="020B0604020202020204" pitchFamily="34" charset="0"/>
              </a:rPr>
              <a:t>，</a:t>
            </a:r>
            <a:r>
              <a:rPr lang="en-US" altLang="zh-TW" sz="1400" b="1">
                <a:solidFill>
                  <a:srgbClr val="666666"/>
                </a:solidFill>
                <a:highlight>
                  <a:srgbClr val="FFFFFF"/>
                </a:highlight>
                <a:latin typeface="Arial" panose="020B0604020202020204" pitchFamily="34" charset="0"/>
              </a:rPr>
              <a:t>1986</a:t>
            </a:r>
            <a:r>
              <a:rPr lang="zh-TW" altLang="en-US" sz="1400" b="1">
                <a:solidFill>
                  <a:srgbClr val="666666"/>
                </a:solidFill>
                <a:highlight>
                  <a:srgbClr val="FFFFFF"/>
                </a:highlight>
                <a:latin typeface="Arial" panose="020B0604020202020204" pitchFamily="34" charset="0"/>
              </a:rPr>
              <a:t>）。</a:t>
            </a:r>
          </a:p>
          <a:p>
            <a:pPr lvl="3">
              <a:buFont typeface="+mj-lt"/>
              <a:buAutoNum type="arabicPeriod"/>
            </a:pPr>
            <a:r>
              <a:rPr lang="zh-TW" altLang="en-US" sz="1400" b="1">
                <a:solidFill>
                  <a:srgbClr val="666666"/>
                </a:solidFill>
                <a:highlight>
                  <a:srgbClr val="FFFFFF"/>
                </a:highlight>
                <a:latin typeface="Arial" panose="020B0604020202020204" pitchFamily="34" charset="0"/>
              </a:rPr>
              <a:t>基於組件的方法：模型表示目標系統的拓樸結構，由組件、連接和流經連接的材料組成（</a:t>
            </a:r>
            <a:r>
              <a:rPr lang="en-US" altLang="zh-TW" sz="1400" b="1">
                <a:solidFill>
                  <a:srgbClr val="666666"/>
                </a:solidFill>
                <a:highlight>
                  <a:srgbClr val="FFFFFF"/>
                </a:highlight>
                <a:latin typeface="Arial" panose="020B0604020202020204" pitchFamily="34" charset="0"/>
              </a:rPr>
              <a:t>deKleer </a:t>
            </a:r>
            <a:r>
              <a:rPr lang="zh-TW" altLang="en-US" sz="1400" b="1">
                <a:solidFill>
                  <a:srgbClr val="666666"/>
                </a:solidFill>
                <a:highlight>
                  <a:srgbClr val="FFFFFF"/>
                </a:highlight>
                <a:latin typeface="Arial" panose="020B0604020202020204" pitchFamily="34" charset="0"/>
              </a:rPr>
              <a:t>和 </a:t>
            </a:r>
            <a:r>
              <a:rPr lang="en-US" altLang="zh-TW" sz="1400" b="1">
                <a:solidFill>
                  <a:srgbClr val="666666"/>
                </a:solidFill>
                <a:highlight>
                  <a:srgbClr val="FFFFFF"/>
                </a:highlight>
                <a:latin typeface="Arial" panose="020B0604020202020204" pitchFamily="34" charset="0"/>
              </a:rPr>
              <a:t>Brown</a:t>
            </a:r>
            <a:r>
              <a:rPr lang="zh-TW" altLang="en-US" sz="1400" b="1">
                <a:solidFill>
                  <a:srgbClr val="666666"/>
                </a:solidFill>
                <a:highlight>
                  <a:srgbClr val="FFFFFF"/>
                </a:highlight>
                <a:latin typeface="Arial" panose="020B0604020202020204" pitchFamily="34" charset="0"/>
              </a:rPr>
              <a:t>，</a:t>
            </a:r>
            <a:r>
              <a:rPr lang="en-US" altLang="zh-TW" sz="1400" b="1">
                <a:solidFill>
                  <a:srgbClr val="666666"/>
                </a:solidFill>
                <a:highlight>
                  <a:srgbClr val="FFFFFF"/>
                </a:highlight>
                <a:latin typeface="Arial" panose="020B0604020202020204" pitchFamily="34" charset="0"/>
              </a:rPr>
              <a:t>1984</a:t>
            </a:r>
            <a:r>
              <a:rPr lang="zh-TW" altLang="en-US" sz="1400" b="1">
                <a:solidFill>
                  <a:srgbClr val="666666"/>
                </a:solidFill>
                <a:highlight>
                  <a:srgbClr val="FFFFFF"/>
                </a:highlight>
                <a:latin typeface="Arial" panose="020B0604020202020204" pitchFamily="34" charset="0"/>
              </a:rPr>
              <a:t>）。每個組件的行為由一組局部屬性（即輸入、內部狀態和輸出之間的關係）來描述。</a:t>
            </a:r>
          </a:p>
          <a:p>
            <a:pPr lvl="3">
              <a:buFont typeface="+mj-lt"/>
              <a:buAutoNum type="arabicPeriod"/>
            </a:pPr>
            <a:r>
              <a:rPr lang="zh-TW" altLang="en-US" sz="1400" b="1">
                <a:solidFill>
                  <a:srgbClr val="666666"/>
                </a:solidFill>
                <a:highlight>
                  <a:srgbClr val="FFFFFF"/>
                </a:highlight>
                <a:latin typeface="Arial" panose="020B0604020202020204" pitchFamily="34" charset="0"/>
              </a:rPr>
              <a:t>基於流程的方法：系統是基於組件模型和系統拓撲來建模的，類似於基於組件的方法。不同之處在於，基於過程的方法使用過程來模擬物理互動並定義目標系統的動態特徵（</a:t>
            </a:r>
            <a:r>
              <a:rPr lang="en-US" altLang="zh-TW" sz="1400" b="1">
                <a:solidFill>
                  <a:srgbClr val="666666"/>
                </a:solidFill>
                <a:highlight>
                  <a:srgbClr val="FFFFFF"/>
                </a:highlight>
                <a:latin typeface="Arial" panose="020B0604020202020204" pitchFamily="34" charset="0"/>
              </a:rPr>
              <a:t>Davis </a:t>
            </a:r>
            <a:r>
              <a:rPr lang="zh-TW" altLang="en-US" sz="1400" b="1">
                <a:solidFill>
                  <a:srgbClr val="666666"/>
                </a:solidFill>
                <a:highlight>
                  <a:srgbClr val="FFFFFF"/>
                </a:highlight>
                <a:latin typeface="Arial" panose="020B0604020202020204" pitchFamily="34" charset="0"/>
              </a:rPr>
              <a:t>和 </a:t>
            </a:r>
            <a:r>
              <a:rPr lang="en-US" altLang="zh-TW" sz="1400" b="1">
                <a:solidFill>
                  <a:srgbClr val="666666"/>
                </a:solidFill>
                <a:highlight>
                  <a:srgbClr val="FFFFFF"/>
                </a:highlight>
                <a:latin typeface="Arial" panose="020B0604020202020204" pitchFamily="34" charset="0"/>
              </a:rPr>
              <a:t>Hamscher</a:t>
            </a:r>
            <a:r>
              <a:rPr lang="zh-TW" altLang="en-US" sz="1400" b="1">
                <a:solidFill>
                  <a:srgbClr val="666666"/>
                </a:solidFill>
                <a:highlight>
                  <a:srgbClr val="FFFFFF"/>
                </a:highlight>
                <a:latin typeface="Arial" panose="020B0604020202020204" pitchFamily="34" charset="0"/>
              </a:rPr>
              <a:t>，</a:t>
            </a:r>
            <a:r>
              <a:rPr lang="en-US" altLang="zh-TW" sz="1400" b="1">
                <a:solidFill>
                  <a:srgbClr val="666666"/>
                </a:solidFill>
                <a:highlight>
                  <a:srgbClr val="FFFFFF"/>
                </a:highlight>
                <a:latin typeface="Arial" panose="020B0604020202020204" pitchFamily="34" charset="0"/>
              </a:rPr>
              <a:t>1992</a:t>
            </a:r>
            <a:r>
              <a:rPr lang="zh-TW" altLang="en-US" sz="1400" b="1">
                <a:solidFill>
                  <a:srgbClr val="666666"/>
                </a:solidFill>
                <a:highlight>
                  <a:srgbClr val="FFFFFF"/>
                </a:highlight>
                <a:latin typeface="Arial" panose="020B0604020202020204" pitchFamily="34" charset="0"/>
              </a:rPr>
              <a:t>）。</a:t>
            </a:r>
            <a:endParaRPr lang="en-US" altLang="zh-TW" sz="1400" b="1">
              <a:solidFill>
                <a:srgbClr val="666666"/>
              </a:solidFill>
              <a:highlight>
                <a:srgbClr val="FFFFFF"/>
              </a:highlight>
              <a:latin typeface="Arial" panose="020B0604020202020204" pitchFamily="34" charset="0"/>
            </a:endParaRPr>
          </a:p>
          <a:p>
            <a:endParaRPr lang="en-US" altLang="zh-TW" sz="1800" b="0" i="0">
              <a:effectLst/>
              <a:highlight>
                <a:srgbClr val="FFFFFF"/>
              </a:highlight>
              <a:latin typeface="Linux Libertine"/>
            </a:endParaRPr>
          </a:p>
          <a:p>
            <a:pPr marL="342900" indent="-342900">
              <a:buFont typeface="Wingdings" panose="05000000000000000000" pitchFamily="2" charset="2"/>
              <a:buChar char="u"/>
            </a:pPr>
            <a:r>
              <a:rPr lang="zh-TW" altLang="en-US" sz="1800">
                <a:effectLst/>
                <a:highlight>
                  <a:srgbClr val="FFFFFF"/>
                </a:highlight>
                <a:latin typeface="Linux Libertine"/>
              </a:rPr>
              <a:t>基於案例的推理 </a:t>
            </a:r>
            <a:r>
              <a:rPr lang="en-US" altLang="zh-TW" sz="1800">
                <a:effectLst/>
                <a:highlight>
                  <a:srgbClr val="FFFFFF"/>
                </a:highlight>
                <a:latin typeface="Linux Libertine"/>
              </a:rPr>
              <a:t>Case-based reasoning (CBR):</a:t>
            </a:r>
            <a:r>
              <a:rPr lang="zh-TW" altLang="en-US" sz="1800">
                <a:effectLst/>
                <a:highlight>
                  <a:srgbClr val="FFFFFF"/>
                </a:highlight>
                <a:latin typeface="Linux Libertine"/>
              </a:rPr>
              <a:t>基於過去類似問題的解決方案來解決新問題的過程。以案例為基礎的推理已被形式化，用於電腦推理，分為四個步驟：</a:t>
            </a:r>
            <a:endParaRPr lang="en-US" altLang="zh-TW" sz="1800">
              <a:effectLst/>
              <a:highlight>
                <a:srgbClr val="FFFFFF"/>
              </a:highlight>
              <a:latin typeface="Linux Libertine"/>
            </a:endParaRPr>
          </a:p>
          <a:p>
            <a:pPr lvl="3">
              <a:buFont typeface="+mj-lt"/>
              <a:buAutoNum type="arabicPeriod"/>
            </a:pPr>
            <a:r>
              <a:rPr lang="zh-TW" altLang="en-US" sz="1400" b="1" i="0">
                <a:solidFill>
                  <a:srgbClr val="666666"/>
                </a:solidFill>
                <a:effectLst/>
                <a:highlight>
                  <a:srgbClr val="FFFFFF"/>
                </a:highlight>
                <a:latin typeface="Arial" panose="020B0604020202020204" pitchFamily="34" charset="0"/>
              </a:rPr>
              <a:t>檢索。</a:t>
            </a:r>
            <a:r>
              <a:rPr lang="zh-TW" altLang="en-US" sz="1400" b="0" i="0">
                <a:solidFill>
                  <a:srgbClr val="666666"/>
                </a:solidFill>
                <a:effectLst/>
                <a:highlight>
                  <a:srgbClr val="FFFFFF"/>
                </a:highlight>
                <a:latin typeface="Arial" panose="020B0604020202020204" pitchFamily="34" charset="0"/>
              </a:rPr>
              <a:t>從記憶中收集最接近當前問題的經驗。</a:t>
            </a:r>
          </a:p>
          <a:p>
            <a:pPr lvl="3">
              <a:buFont typeface="+mj-lt"/>
              <a:buAutoNum type="arabicPeriod"/>
            </a:pPr>
            <a:r>
              <a:rPr lang="zh-TW" altLang="en-US" sz="1400" b="1" i="0">
                <a:solidFill>
                  <a:srgbClr val="666666"/>
                </a:solidFill>
                <a:effectLst/>
                <a:highlight>
                  <a:srgbClr val="FFFFFF"/>
                </a:highlight>
                <a:latin typeface="Arial" panose="020B0604020202020204" pitchFamily="34" charset="0"/>
              </a:rPr>
              <a:t>重複使用。</a:t>
            </a:r>
            <a:r>
              <a:rPr lang="zh-TW" altLang="en-US" sz="1400" b="0" i="0">
                <a:solidFill>
                  <a:srgbClr val="666666"/>
                </a:solidFill>
                <a:effectLst/>
                <a:highlight>
                  <a:srgbClr val="FFFFFF"/>
                </a:highlight>
                <a:latin typeface="Arial" panose="020B0604020202020204" pitchFamily="34" charset="0"/>
              </a:rPr>
              <a:t>根據經驗提出解決方案，並根據新情況的要求進行調整。</a:t>
            </a:r>
          </a:p>
          <a:p>
            <a:pPr lvl="3">
              <a:buFont typeface="+mj-lt"/>
              <a:buAutoNum type="arabicPeriod"/>
            </a:pPr>
            <a:r>
              <a:rPr lang="zh-TW" altLang="en-US" sz="1400" b="1" i="0">
                <a:solidFill>
                  <a:srgbClr val="666666"/>
                </a:solidFill>
                <a:effectLst/>
                <a:highlight>
                  <a:srgbClr val="FFFFFF"/>
                </a:highlight>
                <a:latin typeface="Arial" panose="020B0604020202020204" pitchFamily="34" charset="0"/>
              </a:rPr>
              <a:t>修訂。</a:t>
            </a:r>
            <a:r>
              <a:rPr lang="zh-TW" altLang="en-US" sz="1400" b="0" i="0">
                <a:solidFill>
                  <a:srgbClr val="666666"/>
                </a:solidFill>
                <a:effectLst/>
                <a:highlight>
                  <a:srgbClr val="FFFFFF"/>
                </a:highlight>
                <a:latin typeface="Arial" panose="020B0604020202020204" pitchFamily="34" charset="0"/>
              </a:rPr>
              <a:t>評估解決方案在新環境中的使用情況。</a:t>
            </a:r>
          </a:p>
          <a:p>
            <a:pPr lvl="3">
              <a:buFont typeface="+mj-lt"/>
              <a:buAutoNum type="arabicPeriod"/>
            </a:pPr>
            <a:r>
              <a:rPr lang="zh-TW" altLang="en-US" sz="1400" b="1" i="0">
                <a:solidFill>
                  <a:srgbClr val="666666"/>
                </a:solidFill>
                <a:effectLst/>
                <a:highlight>
                  <a:srgbClr val="FFFFFF"/>
                </a:highlight>
                <a:latin typeface="Arial" panose="020B0604020202020204" pitchFamily="34" charset="0"/>
              </a:rPr>
              <a:t>保留。</a:t>
            </a:r>
            <a:r>
              <a:rPr lang="zh-TW" altLang="en-US" sz="1400" b="0" i="0">
                <a:solidFill>
                  <a:srgbClr val="666666"/>
                </a:solidFill>
                <a:effectLst/>
                <a:highlight>
                  <a:srgbClr val="FFFFFF"/>
                </a:highlight>
                <a:latin typeface="Arial" panose="020B0604020202020204" pitchFamily="34" charset="0"/>
              </a:rPr>
              <a:t>將這種新的解決問題的方法儲存在記憶系統中。</a:t>
            </a:r>
          </a:p>
          <a:p>
            <a:endParaRPr lang="zh-TW" altLang="en-US" sz="1800" b="0" i="0">
              <a:solidFill>
                <a:srgbClr val="080809"/>
              </a:solidFill>
              <a:effectLst/>
              <a:highlight>
                <a:srgbClr val="FFFFFF"/>
              </a:highlight>
              <a:latin typeface="Segoe UI Historic" panose="020B0502040204020203" pitchFamily="34" charset="0"/>
            </a:endParaRPr>
          </a:p>
          <a:p>
            <a:endParaRPr lang="zh-TW" altLang="en-US" sz="1800"/>
          </a:p>
        </p:txBody>
      </p:sp>
    </p:spTree>
    <p:extLst>
      <p:ext uri="{BB962C8B-B14F-4D97-AF65-F5344CB8AC3E}">
        <p14:creationId xmlns:p14="http://schemas.microsoft.com/office/powerpoint/2010/main" val="253952466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Turing Test (1950)  </a:t>
            </a:r>
            <a:r>
              <a:rPr lang="zh-TW" altLang="en-US" dirty="0"/>
              <a:t>圖靈測試</a:t>
            </a:r>
          </a:p>
        </p:txBody>
      </p:sp>
      <p:sp>
        <p:nvSpPr>
          <p:cNvPr id="3" name="內容版面配置區 2"/>
          <p:cNvSpPr>
            <a:spLocks noGrp="1"/>
          </p:cNvSpPr>
          <p:nvPr>
            <p:ph idx="1"/>
          </p:nvPr>
        </p:nvSpPr>
        <p:spPr/>
        <p:txBody>
          <a:bodyPr/>
          <a:lstStyle/>
          <a:p>
            <a:endParaRPr lang="zh-TW" altLang="en-US" dirty="0"/>
          </a:p>
        </p:txBody>
      </p:sp>
      <p:pic>
        <p:nvPicPr>
          <p:cNvPr id="4" name="圖片 3"/>
          <p:cNvPicPr>
            <a:picLocks noChangeAspect="1"/>
          </p:cNvPicPr>
          <p:nvPr/>
        </p:nvPicPr>
        <p:blipFill>
          <a:blip r:embed="rId2"/>
          <a:stretch>
            <a:fillRect/>
          </a:stretch>
        </p:blipFill>
        <p:spPr>
          <a:xfrm>
            <a:off x="107504" y="980728"/>
            <a:ext cx="8278713" cy="3840270"/>
          </a:xfrm>
          <a:prstGeom prst="rect">
            <a:avLst/>
          </a:prstGeom>
        </p:spPr>
      </p:pic>
      <p:sp>
        <p:nvSpPr>
          <p:cNvPr id="5" name="矩形 4"/>
          <p:cNvSpPr/>
          <p:nvPr/>
        </p:nvSpPr>
        <p:spPr>
          <a:xfrm>
            <a:off x="373229" y="4820998"/>
            <a:ext cx="8046640" cy="1015663"/>
          </a:xfrm>
          <a:prstGeom prst="rect">
            <a:avLst/>
          </a:prstGeom>
        </p:spPr>
        <p:txBody>
          <a:bodyPr wrap="square">
            <a:spAutoFit/>
          </a:bodyPr>
          <a:lstStyle/>
          <a:p>
            <a:r>
              <a:rPr lang="zh-TW" altLang="en-US" sz="2000" dirty="0">
                <a:latin typeface="+mn-ea"/>
                <a:ea typeface="+mn-ea"/>
              </a:rPr>
              <a:t>測試者需向被測試者提出問題，而回答的有可能是一個正常人類，也有可能是被測試的計算機。經過一連串答問之後，如果測試者不能分辨到人類和計算機的話，便可以宣告計算機通過測試</a:t>
            </a:r>
          </a:p>
        </p:txBody>
      </p:sp>
      <p:sp>
        <p:nvSpPr>
          <p:cNvPr id="6" name="矩形 5"/>
          <p:cNvSpPr/>
          <p:nvPr/>
        </p:nvSpPr>
        <p:spPr>
          <a:xfrm>
            <a:off x="755576" y="5997618"/>
            <a:ext cx="7106304" cy="830997"/>
          </a:xfrm>
          <a:prstGeom prst="rect">
            <a:avLst/>
          </a:prstGeom>
        </p:spPr>
        <p:txBody>
          <a:bodyPr wrap="none">
            <a:spAutoFit/>
          </a:bodyPr>
          <a:lstStyle/>
          <a:p>
            <a:r>
              <a:rPr lang="zh-TW" altLang="en-US" dirty="0"/>
              <a:t>模仿遊戲 </a:t>
            </a:r>
            <a:r>
              <a:rPr lang="en-US" altLang="zh-TW" dirty="0"/>
              <a:t>Frank's Review </a:t>
            </a:r>
            <a:r>
              <a:rPr lang="zh-TW" altLang="en-US" dirty="0"/>
              <a:t>影評</a:t>
            </a:r>
            <a:endParaRPr lang="en-US" altLang="zh-TW" dirty="0"/>
          </a:p>
          <a:p>
            <a:r>
              <a:rPr lang="en-US" altLang="zh-TW" dirty="0">
                <a:hlinkClick r:id="rId3"/>
              </a:rPr>
              <a:t>https://www.youtube.com/watch?v=i5pdpoxksRY&amp;t=2s</a:t>
            </a:r>
            <a:endParaRPr lang="zh-TW" altLang="en-US" dirty="0"/>
          </a:p>
        </p:txBody>
      </p:sp>
    </p:spTree>
    <p:extLst>
      <p:ext uri="{BB962C8B-B14F-4D97-AF65-F5344CB8AC3E}">
        <p14:creationId xmlns:p14="http://schemas.microsoft.com/office/powerpoint/2010/main" val="38653227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電影版圖</a:t>
            </a:r>
            <a:r>
              <a:rPr lang="zh-TW" altLang="en-US" dirty="0"/>
              <a:t>靈測試 </a:t>
            </a:r>
          </a:p>
        </p:txBody>
      </p:sp>
      <p:sp>
        <p:nvSpPr>
          <p:cNvPr id="3" name="內容版面配置區 2"/>
          <p:cNvSpPr>
            <a:spLocks noGrp="1"/>
          </p:cNvSpPr>
          <p:nvPr>
            <p:ph idx="1"/>
          </p:nvPr>
        </p:nvSpPr>
        <p:spPr>
          <a:xfrm>
            <a:off x="611560" y="1124744"/>
            <a:ext cx="8264525" cy="5040312"/>
          </a:xfrm>
        </p:spPr>
        <p:txBody>
          <a:bodyPr/>
          <a:lstStyle/>
          <a:p>
            <a:r>
              <a:rPr lang="en-US" altLang="zh-TW" b="0" dirty="0"/>
              <a:t>《</a:t>
            </a:r>
            <a:r>
              <a:rPr lang="zh-TW" altLang="en-US" b="0" dirty="0"/>
              <a:t>人造意識</a:t>
            </a:r>
            <a:r>
              <a:rPr lang="en-US" altLang="zh-TW" b="0" dirty="0"/>
              <a:t>》 </a:t>
            </a:r>
            <a:r>
              <a:rPr lang="zh-TW" altLang="en-US" b="0" dirty="0"/>
              <a:t>是一部</a:t>
            </a:r>
            <a:r>
              <a:rPr lang="en-US" altLang="zh-TW" b="0" dirty="0"/>
              <a:t>2015</a:t>
            </a:r>
            <a:r>
              <a:rPr lang="zh-TW" altLang="en-US" b="0" dirty="0"/>
              <a:t>年亞力克斯</a:t>
            </a:r>
            <a:r>
              <a:rPr lang="en-US" altLang="zh-TW" b="0" dirty="0"/>
              <a:t>·</a:t>
            </a:r>
            <a:r>
              <a:rPr lang="zh-TW" altLang="en-US" b="0" dirty="0"/>
              <a:t>嘉蘭編劇並執導的英國科幻驚悚片</a:t>
            </a:r>
            <a:endParaRPr lang="en-US" altLang="zh-TW" b="0" dirty="0"/>
          </a:p>
          <a:p>
            <a:pPr marL="342900" indent="-342900">
              <a:buFont typeface="Arial" panose="020B0604020202020204" pitchFamily="34" charset="0"/>
              <a:buChar char="•"/>
            </a:pPr>
            <a:r>
              <a:rPr lang="zh-TW" altLang="en-US" dirty="0"/>
              <a:t>神秘的億萬富翁邀請公司一項幸運大獎得主、程式設計師</a:t>
            </a:r>
            <a:r>
              <a:rPr lang="zh-TW" altLang="en-US" b="0" dirty="0"/>
              <a:t>嘉立 </a:t>
            </a:r>
            <a:r>
              <a:rPr lang="zh-TW" altLang="en-US" dirty="0"/>
              <a:t>到其別墅共度周末。隱匿於林間的這座別墅其實是一座高科技研究所。</a:t>
            </a:r>
            <a:endParaRPr lang="en-US" altLang="zh-TW" dirty="0"/>
          </a:p>
          <a:p>
            <a:pPr marL="342900" indent="-342900">
              <a:buFont typeface="Arial" panose="020B0604020202020204" pitchFamily="34" charset="0"/>
              <a:buChar char="•"/>
            </a:pPr>
            <a:r>
              <a:rPr lang="zh-TW" altLang="en-US" b="0" dirty="0"/>
              <a:t>嘉立</a:t>
            </a:r>
            <a:r>
              <a:rPr lang="zh-TW" altLang="en-US" dirty="0"/>
              <a:t>在這裡認識了名叫「艾娃」的人工智慧機器人，並按要求針對伊娃展開它是否具備人類智能的「圖靈測試」。</a:t>
            </a:r>
            <a:endParaRPr lang="en-US" altLang="zh-TW" dirty="0"/>
          </a:p>
          <a:p>
            <a:endParaRPr lang="en-US" altLang="zh-TW" dirty="0"/>
          </a:p>
          <a:p>
            <a:r>
              <a:rPr lang="en-US" altLang="zh-TW" dirty="0">
                <a:hlinkClick r:id="rId2"/>
              </a:rPr>
              <a:t>https://youtu.be/SnDdYETKfOE</a:t>
            </a:r>
            <a:endParaRPr lang="en-US" altLang="zh-TW" dirty="0"/>
          </a:p>
          <a:p>
            <a:r>
              <a:rPr lang="en-US" altLang="zh-TW" dirty="0"/>
              <a:t>https://www.youtube.com/watch?v=hCzsEgdxNBg</a:t>
            </a:r>
            <a:endParaRPr lang="zh-TW" altLang="en-US" dirty="0"/>
          </a:p>
          <a:p>
            <a:r>
              <a:rPr lang="en-US" altLang="zh-TW" sz="1800" dirty="0">
                <a:hlinkClick r:id="rId3"/>
              </a:rPr>
              <a:t>https://www.youtube.com/watch?v=W4RktsEzvcE</a:t>
            </a:r>
            <a:endParaRPr lang="en-US" altLang="zh-TW" sz="1800" dirty="0"/>
          </a:p>
          <a:p>
            <a:r>
              <a:rPr lang="en-US" altLang="zh-TW" sz="1800" dirty="0"/>
              <a:t> </a:t>
            </a:r>
            <a:endParaRPr lang="zh-TW" altLang="en-US" sz="1800" dirty="0"/>
          </a:p>
          <a:p>
            <a:endParaRPr lang="zh-TW" altLang="en-US" sz="1800" dirty="0"/>
          </a:p>
        </p:txBody>
      </p:sp>
      <p:pic>
        <p:nvPicPr>
          <p:cNvPr id="4" name="圖片 3"/>
          <p:cNvPicPr>
            <a:picLocks noChangeAspect="1"/>
          </p:cNvPicPr>
          <p:nvPr/>
        </p:nvPicPr>
        <p:blipFill>
          <a:blip r:embed="rId4"/>
          <a:stretch>
            <a:fillRect/>
          </a:stretch>
        </p:blipFill>
        <p:spPr>
          <a:xfrm>
            <a:off x="5580112" y="4725144"/>
            <a:ext cx="3198456" cy="1987568"/>
          </a:xfrm>
          <a:prstGeom prst="rect">
            <a:avLst/>
          </a:prstGeom>
        </p:spPr>
      </p:pic>
    </p:spTree>
    <p:extLst>
      <p:ext uri="{BB962C8B-B14F-4D97-AF65-F5344CB8AC3E}">
        <p14:creationId xmlns:p14="http://schemas.microsoft.com/office/powerpoint/2010/main" val="45818693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zh-TW" altLang="en-US" sz="2000" dirty="0"/>
              <a:t>電影中的測試和這個圖靈測試很類似，整個進行的過程都是嘉立向艾娃提問題，而夏娃能否通過測試也是由嘉立判定。</a:t>
            </a: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r>
              <a:rPr lang="zh-TW" altLang="en-US" sz="2000" dirty="0"/>
              <a:t>經過反覆測試之後，老闆和嘉立都認為，艾娃通過了這個新圖靈測試。</a:t>
            </a:r>
            <a:endParaRPr lang="en-US" altLang="zh-TW" sz="2000" dirty="0"/>
          </a:p>
          <a:p>
            <a:pPr marL="342900" indent="-342900">
              <a:buFont typeface="Arial" panose="020B0604020202020204" pitchFamily="34" charset="0"/>
              <a:buChar char="•"/>
            </a:pPr>
            <a:endParaRPr lang="en-US" altLang="zh-TW" sz="2000" b="0" dirty="0"/>
          </a:p>
          <a:p>
            <a:pPr marL="342900" indent="-342900">
              <a:buFont typeface="Arial" panose="020B0604020202020204" pitchFamily="34" charset="0"/>
              <a:buChar char="•"/>
            </a:pPr>
            <a:r>
              <a:rPr lang="zh-TW" altLang="en-US" sz="2000" dirty="0"/>
              <a:t>不過，這裡有個重要分別：圖靈測試當初問的問題只是機械能否思考（</a:t>
            </a:r>
            <a:r>
              <a:rPr lang="en-US" altLang="zh-TW" sz="2000" dirty="0"/>
              <a:t>Can machine </a:t>
            </a:r>
            <a:r>
              <a:rPr lang="en-US" altLang="zh-TW" sz="2000" dirty="0">
                <a:solidFill>
                  <a:srgbClr val="FF0000"/>
                </a:solidFill>
              </a:rPr>
              <a:t>think</a:t>
            </a:r>
            <a:r>
              <a:rPr lang="zh-TW" altLang="en-US" sz="2000" dirty="0"/>
              <a:t>），而不是是否具有意識（</a:t>
            </a:r>
            <a:r>
              <a:rPr lang="en-US" altLang="zh-TW" sz="2000" dirty="0"/>
              <a:t>Does machine have </a:t>
            </a:r>
            <a:r>
              <a:rPr lang="en-US" altLang="zh-TW" sz="2000" dirty="0">
                <a:solidFill>
                  <a:srgbClr val="FF0000"/>
                </a:solidFill>
              </a:rPr>
              <a:t>consciousness</a:t>
            </a:r>
            <a:r>
              <a:rPr lang="zh-TW" altLang="en-US" sz="2000" dirty="0"/>
              <a:t>）。</a:t>
            </a: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r>
              <a:rPr lang="zh-TW" altLang="en-US" sz="2000" dirty="0"/>
              <a:t>具有意識的要求比能否思考的要求高出不少，現在基本上不會有人再問機械能否思考這個問題，因為答案几乎是肯定的。比如</a:t>
            </a:r>
            <a:r>
              <a:rPr lang="en-US" altLang="zh-TW" sz="2000" dirty="0"/>
              <a:t>: </a:t>
            </a:r>
            <a:r>
              <a:rPr lang="en-US" altLang="zh-TW" sz="2000" dirty="0" err="1"/>
              <a:t>AlphaGo</a:t>
            </a:r>
            <a:r>
              <a:rPr lang="en-US" altLang="zh-TW" sz="2000" dirty="0"/>
              <a:t> </a:t>
            </a:r>
            <a:r>
              <a:rPr lang="zh-TW" altLang="en-US" sz="2000" dirty="0"/>
              <a:t>具有分析形勢、預測對手反應、評估風險、作出決定等能力</a:t>
            </a:r>
            <a:endParaRPr lang="en-US" altLang="zh-TW" sz="2000" dirty="0"/>
          </a:p>
          <a:p>
            <a:pPr marL="342900" indent="-342900">
              <a:buFont typeface="Arial" panose="020B0604020202020204" pitchFamily="34" charset="0"/>
              <a:buChar char="•"/>
            </a:pPr>
            <a:endParaRPr lang="en-US" altLang="zh-TW" sz="2000" b="0" dirty="0"/>
          </a:p>
          <a:p>
            <a:pPr marL="342900" indent="-342900">
              <a:buFont typeface="Arial" panose="020B0604020202020204" pitchFamily="34" charset="0"/>
              <a:buChar char="•"/>
            </a:pPr>
            <a:r>
              <a:rPr lang="zh-TW" altLang="en-US" sz="2000" dirty="0"/>
              <a:t>在測試的過程中，嘉立向艾娃提到一個思想實驗，而這個思想實驗，這個思想實驗叫做「</a:t>
            </a:r>
            <a:r>
              <a:rPr lang="zh-TW" altLang="en-US" sz="2000" dirty="0">
                <a:solidFill>
                  <a:srgbClr val="FF0000"/>
                </a:solidFill>
              </a:rPr>
              <a:t>黑白瑪莉</a:t>
            </a:r>
            <a:r>
              <a:rPr lang="zh-TW" altLang="en-US" sz="2000" dirty="0"/>
              <a:t>」（</a:t>
            </a:r>
            <a:r>
              <a:rPr lang="en-US" altLang="zh-TW" sz="2000" dirty="0"/>
              <a:t>Mary in the black and white room</a:t>
            </a:r>
            <a:r>
              <a:rPr lang="zh-TW" altLang="en-US" sz="2000" dirty="0"/>
              <a:t>），這個思想實驗所構成的論證叫「知識論證」 （</a:t>
            </a:r>
            <a:r>
              <a:rPr lang="en-US" altLang="zh-TW" sz="2000" dirty="0"/>
              <a:t>Knowledge argument</a:t>
            </a:r>
            <a:r>
              <a:rPr lang="zh-TW" altLang="en-US" sz="2000" b="0" dirty="0"/>
              <a:t>）。</a:t>
            </a:r>
            <a:endParaRPr lang="en-US" altLang="zh-TW" sz="2000" b="0" dirty="0"/>
          </a:p>
          <a:p>
            <a:pPr marL="342900" indent="-342900">
              <a:buFont typeface="Arial" panose="020B0604020202020204" pitchFamily="34" charset="0"/>
              <a:buChar char="•"/>
            </a:pPr>
            <a:r>
              <a:rPr lang="en-US" altLang="zh-TW" sz="2000" dirty="0">
                <a:hlinkClick r:id="rId2"/>
              </a:rPr>
              <a:t>https://www.youtube.com/watch?v=a7kg83-qPXg</a:t>
            </a:r>
            <a:endParaRPr lang="zh-TW" altLang="en-US" sz="2000" dirty="0"/>
          </a:p>
        </p:txBody>
      </p:sp>
    </p:spTree>
    <p:extLst>
      <p:ext uri="{BB962C8B-B14F-4D97-AF65-F5344CB8AC3E}">
        <p14:creationId xmlns:p14="http://schemas.microsoft.com/office/powerpoint/2010/main" val="177235317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88995" y="1114496"/>
            <a:ext cx="8631477" cy="5410848"/>
          </a:xfrm>
        </p:spPr>
        <p:txBody>
          <a:bodyPr/>
          <a:lstStyle/>
          <a:p>
            <a:pPr marL="342900" indent="-342900">
              <a:buFont typeface="Arial" panose="020B0604020202020204" pitchFamily="34" charset="0"/>
              <a:buChar char="•"/>
            </a:pPr>
            <a:r>
              <a:rPr lang="zh-TW" altLang="en-US" sz="2000" dirty="0"/>
              <a:t>嘉立向艾娃解釋這個論證時，認為這個論證證明了人類心靈與計算機的分別。</a:t>
            </a: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r>
              <a:rPr lang="zh-TW" altLang="en-US" sz="2000" dirty="0"/>
              <a:t>他的意思是：計算機就像黑白房間裡的瑪莉，艾娃可以知道人類在跟喜歡的人聊天時的所有物理事實，他自己亦可以如常地理解嘉立的說話，可以給出相應的反應，但重點是艾娃有沒有人類在跟喜歡的人聊天時的第一身感覺呢？</a:t>
            </a:r>
            <a:endParaRPr lang="en-US" altLang="zh-TW" sz="2000" dirty="0"/>
          </a:p>
          <a:p>
            <a:pPr marL="342900" indent="-342900">
              <a:buFont typeface="Arial" panose="020B0604020202020204" pitchFamily="34" charset="0"/>
              <a:buChar char="•"/>
            </a:pPr>
            <a:r>
              <a:rPr lang="zh-TW" altLang="en-US" sz="2000" dirty="0"/>
              <a:t>如果沒有的話，艾娃仍然不具有意識。</a:t>
            </a: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r>
              <a:rPr lang="zh-TW" altLang="en-US" sz="2000" b="0" dirty="0"/>
              <a:t>艾娃在「逃生」過程中，只顯示了他具有相當高階的思考能力，但這和具有意識仍有距離。艾娃就像一臺人形的 </a:t>
            </a:r>
            <a:r>
              <a:rPr lang="en-US" altLang="zh-TW" sz="2000" b="0" dirty="0" err="1"/>
              <a:t>AlphaGo</a:t>
            </a:r>
            <a:r>
              <a:rPr lang="zh-TW" altLang="en-US" sz="2000" b="0" dirty="0"/>
              <a:t>，思考方面絕對過關，甚至比絕大部分人類好，但這不代表艾娃在利用嘉立時會有沉悶、快樂、緊張、內疚的主觀感覺。</a:t>
            </a:r>
            <a:endParaRPr lang="zh-TW" altLang="en-US" sz="2000" dirty="0"/>
          </a:p>
        </p:txBody>
      </p:sp>
    </p:spTree>
    <p:extLst>
      <p:ext uri="{BB962C8B-B14F-4D97-AF65-F5344CB8AC3E}">
        <p14:creationId xmlns:p14="http://schemas.microsoft.com/office/powerpoint/2010/main" val="277961473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E11BA1-B513-A9FF-2FFE-CE8ED2530E2E}"/>
              </a:ext>
            </a:extLst>
          </p:cNvPr>
          <p:cNvSpPr>
            <a:spLocks noGrp="1"/>
          </p:cNvSpPr>
          <p:nvPr>
            <p:ph type="title"/>
          </p:nvPr>
        </p:nvSpPr>
        <p:spPr/>
        <p:txBody>
          <a:bodyPr/>
          <a:lstStyle/>
          <a:p>
            <a:r>
              <a:rPr lang="zh-TW" altLang="en-US" b="0" i="0">
                <a:solidFill>
                  <a:srgbClr val="0F0F0F"/>
                </a:solidFill>
                <a:effectLst/>
                <a:highlight>
                  <a:srgbClr val="FFFFFF"/>
                </a:highlight>
                <a:latin typeface="Roboto" panose="02000000000000000000" pitchFamily="2" charset="0"/>
              </a:rPr>
              <a:t>電影</a:t>
            </a:r>
            <a:r>
              <a:rPr lang="en-US" altLang="zh-TW" b="0" i="0">
                <a:solidFill>
                  <a:srgbClr val="0F0F0F"/>
                </a:solidFill>
                <a:effectLst/>
                <a:highlight>
                  <a:srgbClr val="FFFFFF"/>
                </a:highlight>
                <a:latin typeface="Roboto" panose="02000000000000000000" pitchFamily="2" charset="0"/>
              </a:rPr>
              <a:t>--</a:t>
            </a:r>
            <a:r>
              <a:rPr lang="zh-TW" altLang="en-US" b="0" i="0">
                <a:solidFill>
                  <a:srgbClr val="0F0F0F"/>
                </a:solidFill>
                <a:effectLst/>
                <a:highlight>
                  <a:srgbClr val="FFFFFF"/>
                </a:highlight>
                <a:latin typeface="Roboto" panose="02000000000000000000" pitchFamily="2" charset="0"/>
              </a:rPr>
              <a:t>阿爾法測試</a:t>
            </a:r>
            <a:r>
              <a:rPr lang="en-US" altLang="zh-TW" b="0" i="0">
                <a:solidFill>
                  <a:srgbClr val="0F0F0F"/>
                </a:solidFill>
                <a:effectLst/>
                <a:highlight>
                  <a:srgbClr val="FFFFFF"/>
                </a:highlight>
                <a:latin typeface="Roboto" panose="02000000000000000000" pitchFamily="2" charset="0"/>
              </a:rPr>
              <a:t>/</a:t>
            </a:r>
            <a:r>
              <a:rPr lang="en-US" altLang="zh-TW" b="0" i="0">
                <a:solidFill>
                  <a:schemeClr val="tx1">
                    <a:lumMod val="50000"/>
                    <a:lumOff val="50000"/>
                  </a:schemeClr>
                </a:solidFill>
                <a:effectLst/>
                <a:highlight>
                  <a:srgbClr val="FFFF00"/>
                </a:highlight>
                <a:latin typeface="Arial" panose="020B0604020202020204" pitchFamily="34" charset="0"/>
              </a:rPr>
              <a:t>AI</a:t>
            </a:r>
            <a:r>
              <a:rPr lang="zh-TW" altLang="en-US" b="0" i="0">
                <a:solidFill>
                  <a:schemeClr val="tx1">
                    <a:lumMod val="50000"/>
                    <a:lumOff val="50000"/>
                  </a:schemeClr>
                </a:solidFill>
                <a:effectLst/>
                <a:highlight>
                  <a:srgbClr val="FFFF00"/>
                </a:highlight>
                <a:latin typeface="Arial" panose="020B0604020202020204" pitchFamily="34" charset="0"/>
              </a:rPr>
              <a:t>殺機 </a:t>
            </a:r>
            <a:r>
              <a:rPr lang="en-US" altLang="zh-TW" b="0" i="0">
                <a:solidFill>
                  <a:schemeClr val="tx1">
                    <a:lumMod val="50000"/>
                    <a:lumOff val="50000"/>
                  </a:schemeClr>
                </a:solidFill>
                <a:effectLst/>
                <a:highlight>
                  <a:srgbClr val="FFFF00"/>
                </a:highlight>
                <a:latin typeface="Arial" panose="020B0604020202020204" pitchFamily="34" charset="0"/>
              </a:rPr>
              <a:t>Alpha Test</a:t>
            </a:r>
            <a:endParaRPr lang="zh-TW" altLang="en-US">
              <a:solidFill>
                <a:schemeClr val="tx1">
                  <a:lumMod val="50000"/>
                  <a:lumOff val="50000"/>
                </a:schemeClr>
              </a:solidFill>
              <a:highlight>
                <a:srgbClr val="FFFF00"/>
              </a:highlight>
            </a:endParaRPr>
          </a:p>
        </p:txBody>
      </p:sp>
      <p:sp>
        <p:nvSpPr>
          <p:cNvPr id="3" name="內容版面配置區 2">
            <a:extLst>
              <a:ext uri="{FF2B5EF4-FFF2-40B4-BE49-F238E27FC236}">
                <a16:creationId xmlns:a16="http://schemas.microsoft.com/office/drawing/2014/main" id="{DE5B9CE6-D4B3-4610-EC79-26ADFB00C12F}"/>
              </a:ext>
            </a:extLst>
          </p:cNvPr>
          <p:cNvSpPr>
            <a:spLocks noGrp="1"/>
          </p:cNvSpPr>
          <p:nvPr>
            <p:ph idx="1"/>
          </p:nvPr>
        </p:nvSpPr>
        <p:spPr/>
        <p:txBody>
          <a:bodyPr/>
          <a:lstStyle/>
          <a:p>
            <a:r>
              <a:rPr lang="en-US" altLang="zh-TW">
                <a:hlinkClick r:id="rId2"/>
              </a:rPr>
              <a:t>https://youtu.be/r_xH08PNui8</a:t>
            </a:r>
            <a:endParaRPr lang="en-US" altLang="zh-TW"/>
          </a:p>
          <a:p>
            <a:r>
              <a:rPr lang="zh-TW" altLang="en-US" sz="1800" b="0" i="0">
                <a:solidFill>
                  <a:srgbClr val="FFFFFF"/>
                </a:solidFill>
                <a:effectLst/>
                <a:highlight>
                  <a:srgbClr val="000000"/>
                </a:highlight>
                <a:latin typeface="Arial" panose="020B0604020202020204" pitchFamily="34" charset="0"/>
              </a:rPr>
              <a:t>一個機器人僕人因為受到惡毒主人的虐待，因此萌生了謀殺的慾望</a:t>
            </a:r>
            <a:r>
              <a:rPr lang="en-US" altLang="zh-TW" sz="1800" b="0" i="0">
                <a:solidFill>
                  <a:srgbClr val="FFFFFF"/>
                </a:solidFill>
                <a:effectLst/>
                <a:highlight>
                  <a:srgbClr val="000000"/>
                </a:highlight>
                <a:latin typeface="Arial" panose="020B0604020202020204" pitchFamily="34" charset="0"/>
              </a:rPr>
              <a:t>...  </a:t>
            </a:r>
            <a:endParaRPr lang="en-US" altLang="zh-TW" sz="1800"/>
          </a:p>
          <a:p>
            <a:endParaRPr lang="en-US" altLang="zh-TW"/>
          </a:p>
          <a:p>
            <a:pPr algn="l"/>
            <a:r>
              <a:rPr lang="en-US" altLang="zh-TW" sz="1600" b="0" i="0">
                <a:solidFill>
                  <a:srgbClr val="1F1F1F"/>
                </a:solidFill>
                <a:effectLst/>
                <a:highlight>
                  <a:srgbClr val="FFFFFF"/>
                </a:highlight>
                <a:latin typeface="Google Sans"/>
              </a:rPr>
              <a:t>Alpha </a:t>
            </a:r>
            <a:r>
              <a:rPr lang="zh-TW" altLang="en-US" sz="1600" b="0" i="0">
                <a:solidFill>
                  <a:srgbClr val="1F1F1F"/>
                </a:solidFill>
                <a:effectLst/>
                <a:highlight>
                  <a:srgbClr val="FFFFFF"/>
                </a:highlight>
                <a:latin typeface="Google Sans"/>
              </a:rPr>
              <a:t>版測試</a:t>
            </a:r>
          </a:p>
          <a:p>
            <a:pPr algn="l"/>
            <a:r>
              <a:rPr lang="en-US" altLang="zh-TW" sz="1600" b="0" i="0">
                <a:solidFill>
                  <a:srgbClr val="1F1F1F"/>
                </a:solidFill>
                <a:effectLst/>
                <a:highlight>
                  <a:srgbClr val="FFFFFF"/>
                </a:highlight>
                <a:latin typeface="Google Sans Text"/>
              </a:rPr>
              <a:t>Alpha </a:t>
            </a:r>
            <a:r>
              <a:rPr lang="zh-TW" altLang="en-US" sz="1600" b="0" i="0">
                <a:solidFill>
                  <a:srgbClr val="1F1F1F"/>
                </a:solidFill>
                <a:effectLst/>
                <a:highlight>
                  <a:srgbClr val="FFFFFF"/>
                </a:highlight>
                <a:latin typeface="Google Sans Text"/>
              </a:rPr>
              <a:t>版是指產品在進一步開放使用前釋出的限量測試用版本。</a:t>
            </a:r>
            <a:r>
              <a:rPr lang="en-US" altLang="zh-TW" sz="1600" b="0" i="0">
                <a:solidFill>
                  <a:srgbClr val="1F1F1F"/>
                </a:solidFill>
                <a:effectLst/>
                <a:highlight>
                  <a:srgbClr val="FFFFFF"/>
                </a:highlight>
                <a:latin typeface="Google Sans Text"/>
              </a:rPr>
              <a:t>Alpha </a:t>
            </a:r>
            <a:r>
              <a:rPr lang="zh-TW" altLang="en-US" sz="1600" b="0" i="0">
                <a:solidFill>
                  <a:srgbClr val="1F1F1F"/>
                </a:solidFill>
                <a:effectLst/>
                <a:highlight>
                  <a:srgbClr val="FFFFFF"/>
                </a:highlight>
                <a:latin typeface="Google Sans Text"/>
              </a:rPr>
              <a:t>版測試是為了要驗證功能，並向一群人數有限的客戶收集意見回饋。一般來說，客戶必須獲得邀請並接受正式發布前條款，才能參與 </a:t>
            </a:r>
            <a:r>
              <a:rPr lang="en-US" altLang="zh-TW" sz="1600" b="0" i="0">
                <a:solidFill>
                  <a:srgbClr val="1F1F1F"/>
                </a:solidFill>
                <a:effectLst/>
                <a:highlight>
                  <a:srgbClr val="FFFFFF"/>
                </a:highlight>
                <a:latin typeface="Google Sans Text"/>
              </a:rPr>
              <a:t>Alpha </a:t>
            </a:r>
            <a:r>
              <a:rPr lang="zh-TW" altLang="en-US" sz="1600" b="0" i="0">
                <a:solidFill>
                  <a:srgbClr val="1F1F1F"/>
                </a:solidFill>
                <a:effectLst/>
                <a:highlight>
                  <a:srgbClr val="FFFFFF"/>
                </a:highlight>
                <a:latin typeface="Google Sans Text"/>
              </a:rPr>
              <a:t>版測試。</a:t>
            </a:r>
            <a:r>
              <a:rPr lang="en-US" altLang="zh-TW" sz="1600" b="0" i="0">
                <a:solidFill>
                  <a:srgbClr val="1F1F1F"/>
                </a:solidFill>
                <a:effectLst/>
                <a:highlight>
                  <a:srgbClr val="FFFFFF"/>
                </a:highlight>
                <a:latin typeface="Google Sans Text"/>
              </a:rPr>
              <a:t>Alpha </a:t>
            </a:r>
            <a:r>
              <a:rPr lang="zh-TW" altLang="en-US" sz="1600" b="0" i="0">
                <a:solidFill>
                  <a:srgbClr val="1F1F1F"/>
                </a:solidFill>
                <a:effectLst/>
                <a:highlight>
                  <a:srgbClr val="FFFFFF"/>
                </a:highlight>
                <a:latin typeface="Google Sans Text"/>
              </a:rPr>
              <a:t>版不一定會有全部的功能。此外，我們不就 </a:t>
            </a:r>
            <a:r>
              <a:rPr lang="en-US" altLang="zh-TW" sz="1600" b="0" i="0">
                <a:solidFill>
                  <a:srgbClr val="1F1F1F"/>
                </a:solidFill>
                <a:effectLst/>
                <a:highlight>
                  <a:srgbClr val="FFFFFF"/>
                </a:highlight>
                <a:latin typeface="Google Sans Text"/>
              </a:rPr>
              <a:t>Alpha </a:t>
            </a:r>
            <a:r>
              <a:rPr lang="zh-TW" altLang="en-US" sz="1600" b="0" i="0">
                <a:solidFill>
                  <a:srgbClr val="1F1F1F"/>
                </a:solidFill>
                <a:effectLst/>
                <a:highlight>
                  <a:srgbClr val="FFFFFF"/>
                </a:highlight>
                <a:latin typeface="Google Sans Text"/>
              </a:rPr>
              <a:t>版提供服務水準協議，也沒有義務提供技術支援。不過，</a:t>
            </a:r>
            <a:r>
              <a:rPr lang="en-US" altLang="zh-TW" sz="1600" b="0" i="0">
                <a:solidFill>
                  <a:srgbClr val="1F1F1F"/>
                </a:solidFill>
                <a:effectLst/>
                <a:highlight>
                  <a:srgbClr val="FFFFFF"/>
                </a:highlight>
                <a:latin typeface="Google Sans Text"/>
              </a:rPr>
              <a:t>Alpha </a:t>
            </a:r>
            <a:r>
              <a:rPr lang="zh-TW" altLang="en-US" sz="1600" b="0" i="0">
                <a:solidFill>
                  <a:srgbClr val="1F1F1F"/>
                </a:solidFill>
                <a:effectLst/>
                <a:highlight>
                  <a:srgbClr val="FFFFFF"/>
                </a:highlight>
                <a:latin typeface="Google Sans Text"/>
              </a:rPr>
              <a:t>版通常適合用於測試環境。</a:t>
            </a:r>
            <a:endParaRPr lang="en-US" altLang="zh-TW" sz="1600" b="0" i="0">
              <a:solidFill>
                <a:srgbClr val="1F1F1F"/>
              </a:solidFill>
              <a:effectLst/>
              <a:highlight>
                <a:srgbClr val="FFFFFF"/>
              </a:highlight>
              <a:latin typeface="Google Sans Text"/>
            </a:endParaRPr>
          </a:p>
          <a:p>
            <a:pPr algn="l"/>
            <a:endParaRPr lang="en-US" altLang="zh-TW" sz="1600" b="0">
              <a:solidFill>
                <a:srgbClr val="1F1F1F"/>
              </a:solidFill>
              <a:highlight>
                <a:srgbClr val="FFFFFF"/>
              </a:highlight>
              <a:latin typeface="Google Sans Text"/>
            </a:endParaRPr>
          </a:p>
          <a:p>
            <a:pPr algn="l"/>
            <a:r>
              <a:rPr lang="en-US" altLang="zh-TW" sz="1600" b="0">
                <a:solidFill>
                  <a:srgbClr val="1F1F1F"/>
                </a:solidFill>
                <a:highlight>
                  <a:srgbClr val="FFFFFF"/>
                </a:highlight>
                <a:latin typeface="Google Sans Text"/>
              </a:rPr>
              <a:t>Beta </a:t>
            </a:r>
            <a:r>
              <a:rPr lang="zh-TW" altLang="en-US" sz="1600" b="0">
                <a:solidFill>
                  <a:srgbClr val="1F1F1F"/>
                </a:solidFill>
                <a:highlight>
                  <a:srgbClr val="FFFFFF"/>
                </a:highlight>
                <a:latin typeface="Google Sans Text"/>
              </a:rPr>
              <a:t>版測試</a:t>
            </a:r>
          </a:p>
          <a:p>
            <a:pPr algn="l"/>
            <a:r>
              <a:rPr lang="zh-TW" altLang="en-US" sz="1600" b="0">
                <a:solidFill>
                  <a:srgbClr val="1F1F1F"/>
                </a:solidFill>
                <a:highlight>
                  <a:srgbClr val="FFFFFF"/>
                </a:highlight>
                <a:latin typeface="Google Sans Text"/>
              </a:rPr>
              <a:t>到了 </a:t>
            </a:r>
            <a:r>
              <a:rPr lang="en-US" altLang="zh-TW" sz="1600" b="0">
                <a:solidFill>
                  <a:srgbClr val="1F1F1F"/>
                </a:solidFill>
                <a:highlight>
                  <a:srgbClr val="FFFFFF"/>
                </a:highlight>
                <a:latin typeface="Google Sans Text"/>
              </a:rPr>
              <a:t>Beta </a:t>
            </a:r>
            <a:r>
              <a:rPr lang="zh-TW" altLang="en-US" sz="1600" b="0">
                <a:solidFill>
                  <a:srgbClr val="1F1F1F"/>
                </a:solidFill>
                <a:highlight>
                  <a:srgbClr val="FFFFFF"/>
                </a:highlight>
                <a:latin typeface="Google Sans Text"/>
              </a:rPr>
              <a:t>版階段，產品或功能已準備好讓更多客戶使用及參與測試。</a:t>
            </a:r>
            <a:r>
              <a:rPr lang="en-US" altLang="zh-TW" sz="1600" b="0">
                <a:solidFill>
                  <a:srgbClr val="1F1F1F"/>
                </a:solidFill>
                <a:highlight>
                  <a:srgbClr val="FFFFFF"/>
                </a:highlight>
                <a:latin typeface="Google Sans Text"/>
              </a:rPr>
              <a:t>Beta </a:t>
            </a:r>
            <a:r>
              <a:rPr lang="zh-TW" altLang="en-US" sz="1600" b="0">
                <a:solidFill>
                  <a:srgbClr val="1F1F1F"/>
                </a:solidFill>
                <a:highlight>
                  <a:srgbClr val="FFFFFF"/>
                </a:highlight>
                <a:latin typeface="Google Sans Text"/>
              </a:rPr>
              <a:t>版通常會公開發布。除非產品條款或特定 </a:t>
            </a:r>
            <a:r>
              <a:rPr lang="en-US" altLang="zh-TW" sz="1600" b="0">
                <a:solidFill>
                  <a:srgbClr val="1F1F1F"/>
                </a:solidFill>
                <a:highlight>
                  <a:srgbClr val="FFFFFF"/>
                </a:highlight>
                <a:latin typeface="Google Sans Text"/>
              </a:rPr>
              <a:t>Beta </a:t>
            </a:r>
            <a:r>
              <a:rPr lang="zh-TW" altLang="en-US" sz="1600" b="0">
                <a:solidFill>
                  <a:srgbClr val="1F1F1F"/>
                </a:solidFill>
                <a:highlight>
                  <a:srgbClr val="FFFFFF"/>
                </a:highlight>
                <a:latin typeface="Google Sans Text"/>
              </a:rPr>
              <a:t>版計畫的條款另有規定，否則不會有</a:t>
            </a:r>
            <a:r>
              <a:rPr lang="zh-TW" altLang="en-US" sz="1600" b="0">
                <a:solidFill>
                  <a:srgbClr val="FF0000"/>
                </a:solidFill>
                <a:highlight>
                  <a:srgbClr val="FFFFFF"/>
                </a:highlight>
                <a:latin typeface="Google Sans Text"/>
              </a:rPr>
              <a:t>服務水準協議</a:t>
            </a:r>
            <a:r>
              <a:rPr lang="zh-TW" altLang="en-US" sz="1600" b="0">
                <a:solidFill>
                  <a:srgbClr val="1F1F1F"/>
                </a:solidFill>
                <a:highlight>
                  <a:srgbClr val="FFFFFF"/>
                </a:highlight>
                <a:latin typeface="Google Sans Text"/>
              </a:rPr>
              <a:t>。不過，</a:t>
            </a:r>
            <a:r>
              <a:rPr lang="en-US" altLang="zh-TW" sz="1600" b="0">
                <a:solidFill>
                  <a:srgbClr val="1F1F1F"/>
                </a:solidFill>
                <a:highlight>
                  <a:srgbClr val="FFFFFF"/>
                </a:highlight>
                <a:latin typeface="Google Sans Text"/>
              </a:rPr>
              <a:t>Beta </a:t>
            </a:r>
            <a:r>
              <a:rPr lang="zh-TW" altLang="en-US" sz="1600" b="0">
                <a:solidFill>
                  <a:srgbClr val="1F1F1F"/>
                </a:solidFill>
                <a:highlight>
                  <a:srgbClr val="FFFFFF"/>
                </a:highlight>
                <a:latin typeface="Google Sans Text"/>
              </a:rPr>
              <a:t>版提供的技術支援有限。</a:t>
            </a:r>
            <a:r>
              <a:rPr lang="en-US" altLang="zh-TW" sz="1600" b="0">
                <a:solidFill>
                  <a:srgbClr val="1F1F1F"/>
                </a:solidFill>
                <a:highlight>
                  <a:srgbClr val="FFFFFF"/>
                </a:highlight>
                <a:latin typeface="Google Sans Text"/>
              </a:rPr>
              <a:t>Beta </a:t>
            </a:r>
            <a:r>
              <a:rPr lang="zh-TW" altLang="en-US" sz="1600" b="0">
                <a:solidFill>
                  <a:srgbClr val="1F1F1F"/>
                </a:solidFill>
                <a:highlight>
                  <a:srgbClr val="FFFFFF"/>
                </a:highlight>
                <a:latin typeface="Google Sans Text"/>
              </a:rPr>
              <a:t>版測試階段平均約持續六個月。</a:t>
            </a:r>
          </a:p>
          <a:p>
            <a:pPr algn="l"/>
            <a:endParaRPr lang="zh-TW" altLang="en-US" sz="1600" b="0" i="0">
              <a:solidFill>
                <a:srgbClr val="1F1F1F"/>
              </a:solidFill>
              <a:effectLst/>
              <a:highlight>
                <a:srgbClr val="FFFFFF"/>
              </a:highlight>
              <a:latin typeface="Google Sans Text"/>
            </a:endParaRPr>
          </a:p>
          <a:p>
            <a:endParaRPr lang="zh-TW" altLang="en-US"/>
          </a:p>
        </p:txBody>
      </p:sp>
      <p:pic>
        <p:nvPicPr>
          <p:cNvPr id="7" name="圖片 6">
            <a:extLst>
              <a:ext uri="{FF2B5EF4-FFF2-40B4-BE49-F238E27FC236}">
                <a16:creationId xmlns:a16="http://schemas.microsoft.com/office/drawing/2014/main" id="{CE9FC68B-3279-26B6-D292-210301E8A555}"/>
              </a:ext>
            </a:extLst>
          </p:cNvPr>
          <p:cNvPicPr>
            <a:picLocks noChangeAspect="1"/>
          </p:cNvPicPr>
          <p:nvPr/>
        </p:nvPicPr>
        <p:blipFill>
          <a:blip r:embed="rId3"/>
          <a:stretch>
            <a:fillRect/>
          </a:stretch>
        </p:blipFill>
        <p:spPr>
          <a:xfrm>
            <a:off x="1906612" y="5356698"/>
            <a:ext cx="4887007" cy="1095528"/>
          </a:xfrm>
          <a:prstGeom prst="rect">
            <a:avLst/>
          </a:prstGeom>
        </p:spPr>
      </p:pic>
    </p:spTree>
    <p:extLst>
      <p:ext uri="{BB962C8B-B14F-4D97-AF65-F5344CB8AC3E}">
        <p14:creationId xmlns:p14="http://schemas.microsoft.com/office/powerpoint/2010/main" val="37732364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Foundation of AI </a:t>
            </a:r>
            <a:r>
              <a:rPr lang="zh-TW" altLang="en-US" b="0" dirty="0"/>
              <a:t>人工智慧的基礎</a:t>
            </a:r>
            <a:endParaRPr lang="zh-TW" altLang="en-US" dirty="0"/>
          </a:p>
        </p:txBody>
      </p:sp>
      <p:sp>
        <p:nvSpPr>
          <p:cNvPr id="3" name="內容版面配置區 2"/>
          <p:cNvSpPr>
            <a:spLocks noGrp="1"/>
          </p:cNvSpPr>
          <p:nvPr>
            <p:ph idx="1"/>
          </p:nvPr>
        </p:nvSpPr>
        <p:spPr/>
        <p:txBody>
          <a:bodyPr/>
          <a:lstStyle/>
          <a:p>
            <a:r>
              <a:rPr lang="zh-TW" altLang="en-US" dirty="0"/>
              <a:t>哲學</a:t>
            </a:r>
            <a:r>
              <a:rPr lang="en-US" altLang="zh-TW" dirty="0"/>
              <a:t>, </a:t>
            </a:r>
            <a:r>
              <a:rPr lang="zh-TW" altLang="en-US" dirty="0"/>
              <a:t>數學</a:t>
            </a:r>
            <a:r>
              <a:rPr lang="en-US" altLang="zh-TW" dirty="0"/>
              <a:t>, </a:t>
            </a:r>
            <a:r>
              <a:rPr lang="zh-TW" altLang="en-US" dirty="0"/>
              <a:t>經濟</a:t>
            </a:r>
            <a:r>
              <a:rPr lang="en-US" altLang="zh-TW" dirty="0"/>
              <a:t>, </a:t>
            </a:r>
            <a:r>
              <a:rPr lang="zh-TW" altLang="en-US" dirty="0"/>
              <a:t>神經科學</a:t>
            </a:r>
            <a:r>
              <a:rPr lang="en-US" altLang="zh-TW" dirty="0"/>
              <a:t>, </a:t>
            </a:r>
            <a:r>
              <a:rPr lang="zh-TW" altLang="en-US" dirty="0"/>
              <a:t>心理學</a:t>
            </a:r>
            <a:r>
              <a:rPr lang="en-US" altLang="zh-TW" dirty="0"/>
              <a:t>, </a:t>
            </a:r>
            <a:r>
              <a:rPr lang="zh-TW" altLang="en-US" dirty="0"/>
              <a:t>電腦工程</a:t>
            </a:r>
            <a:r>
              <a:rPr lang="en-US" altLang="zh-TW" dirty="0"/>
              <a:t>, </a:t>
            </a:r>
            <a:r>
              <a:rPr lang="zh-TW" altLang="en-US" dirty="0"/>
              <a:t>控制及機器學</a:t>
            </a:r>
            <a:r>
              <a:rPr lang="en-US" altLang="zh-TW" dirty="0"/>
              <a:t>, </a:t>
            </a:r>
            <a:r>
              <a:rPr lang="zh-TW" altLang="en-US" dirty="0"/>
              <a:t>語言學</a:t>
            </a:r>
          </a:p>
        </p:txBody>
      </p:sp>
      <p:pic>
        <p:nvPicPr>
          <p:cNvPr id="4" name="圖片 3"/>
          <p:cNvPicPr>
            <a:picLocks noChangeAspect="1"/>
          </p:cNvPicPr>
          <p:nvPr/>
        </p:nvPicPr>
        <p:blipFill>
          <a:blip r:embed="rId2"/>
          <a:stretch>
            <a:fillRect/>
          </a:stretch>
        </p:blipFill>
        <p:spPr>
          <a:xfrm>
            <a:off x="971600" y="1916832"/>
            <a:ext cx="6120680" cy="4592668"/>
          </a:xfrm>
          <a:prstGeom prst="rect">
            <a:avLst/>
          </a:prstGeom>
        </p:spPr>
      </p:pic>
    </p:spTree>
    <p:extLst>
      <p:ext uri="{BB962C8B-B14F-4D97-AF65-F5344CB8AC3E}">
        <p14:creationId xmlns:p14="http://schemas.microsoft.com/office/powerpoint/2010/main" val="97387937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AI in the movies</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395535" y="1484784"/>
            <a:ext cx="3986157" cy="2232248"/>
          </a:xfrm>
          <a:prstGeom prst="rect">
            <a:avLst/>
          </a:prstGeom>
        </p:spPr>
      </p:pic>
      <p:pic>
        <p:nvPicPr>
          <p:cNvPr id="5" name="圖片 4"/>
          <p:cNvPicPr>
            <a:picLocks noChangeAspect="1"/>
          </p:cNvPicPr>
          <p:nvPr/>
        </p:nvPicPr>
        <p:blipFill>
          <a:blip r:embed="rId3"/>
          <a:stretch>
            <a:fillRect/>
          </a:stretch>
        </p:blipFill>
        <p:spPr>
          <a:xfrm>
            <a:off x="3994362" y="2489341"/>
            <a:ext cx="3672830" cy="2446579"/>
          </a:xfrm>
          <a:prstGeom prst="rect">
            <a:avLst/>
          </a:prstGeom>
        </p:spPr>
      </p:pic>
      <p:pic>
        <p:nvPicPr>
          <p:cNvPr id="6" name="圖片 5"/>
          <p:cNvPicPr>
            <a:picLocks noChangeAspect="1"/>
          </p:cNvPicPr>
          <p:nvPr/>
        </p:nvPicPr>
        <p:blipFill>
          <a:blip r:embed="rId4"/>
          <a:stretch>
            <a:fillRect/>
          </a:stretch>
        </p:blipFill>
        <p:spPr>
          <a:xfrm>
            <a:off x="4581823" y="732776"/>
            <a:ext cx="3656823" cy="1504016"/>
          </a:xfrm>
          <a:prstGeom prst="rect">
            <a:avLst/>
          </a:prstGeom>
        </p:spPr>
      </p:pic>
      <p:sp>
        <p:nvSpPr>
          <p:cNvPr id="7" name="矩形 6"/>
          <p:cNvSpPr/>
          <p:nvPr/>
        </p:nvSpPr>
        <p:spPr>
          <a:xfrm>
            <a:off x="5940152" y="2236792"/>
            <a:ext cx="1576072" cy="461665"/>
          </a:xfrm>
          <a:prstGeom prst="rect">
            <a:avLst/>
          </a:prstGeom>
        </p:spPr>
        <p:txBody>
          <a:bodyPr wrap="none">
            <a:spAutoFit/>
          </a:bodyPr>
          <a:lstStyle/>
          <a:p>
            <a:r>
              <a:rPr lang="en-US" altLang="zh-TW" dirty="0"/>
              <a:t>The Matrix</a:t>
            </a:r>
            <a:endParaRPr lang="zh-TW" altLang="en-US" dirty="0"/>
          </a:p>
        </p:txBody>
      </p:sp>
      <p:sp>
        <p:nvSpPr>
          <p:cNvPr id="8" name="矩形 7"/>
          <p:cNvSpPr/>
          <p:nvPr/>
        </p:nvSpPr>
        <p:spPr>
          <a:xfrm>
            <a:off x="659004" y="3625655"/>
            <a:ext cx="3459217" cy="461665"/>
          </a:xfrm>
          <a:prstGeom prst="rect">
            <a:avLst/>
          </a:prstGeom>
        </p:spPr>
        <p:txBody>
          <a:bodyPr wrap="none">
            <a:spAutoFit/>
          </a:bodyPr>
          <a:lstStyle/>
          <a:p>
            <a:r>
              <a:rPr lang="en-US" altLang="zh-TW" dirty="0"/>
              <a:t>Ava in Ex </a:t>
            </a:r>
            <a:r>
              <a:rPr lang="en-US" altLang="zh-TW" dirty="0" err="1"/>
              <a:t>Machina</a:t>
            </a:r>
            <a:r>
              <a:rPr lang="en-US" altLang="zh-TW" dirty="0"/>
              <a:t> (2015)</a:t>
            </a:r>
            <a:endParaRPr lang="zh-TW" altLang="en-US" dirty="0"/>
          </a:p>
        </p:txBody>
      </p:sp>
      <p:pic>
        <p:nvPicPr>
          <p:cNvPr id="9" name="圖片 8"/>
          <p:cNvPicPr>
            <a:picLocks noChangeAspect="1"/>
          </p:cNvPicPr>
          <p:nvPr/>
        </p:nvPicPr>
        <p:blipFill>
          <a:blip r:embed="rId5"/>
          <a:stretch>
            <a:fillRect/>
          </a:stretch>
        </p:blipFill>
        <p:spPr>
          <a:xfrm>
            <a:off x="1475656" y="4258295"/>
            <a:ext cx="2664508" cy="1817882"/>
          </a:xfrm>
          <a:prstGeom prst="rect">
            <a:avLst/>
          </a:prstGeom>
        </p:spPr>
      </p:pic>
      <p:sp>
        <p:nvSpPr>
          <p:cNvPr id="10" name="矩形 9"/>
          <p:cNvSpPr/>
          <p:nvPr/>
        </p:nvSpPr>
        <p:spPr>
          <a:xfrm>
            <a:off x="2051720" y="6033910"/>
            <a:ext cx="1775807" cy="461665"/>
          </a:xfrm>
          <a:prstGeom prst="rect">
            <a:avLst/>
          </a:prstGeom>
        </p:spPr>
        <p:txBody>
          <a:bodyPr wrap="none">
            <a:spAutoFit/>
          </a:bodyPr>
          <a:lstStyle/>
          <a:p>
            <a:r>
              <a:rPr lang="en-US" altLang="zh-TW" dirty="0"/>
              <a:t>Terminator 2</a:t>
            </a:r>
            <a:endParaRPr lang="zh-TW" altLang="en-US" dirty="0"/>
          </a:p>
        </p:txBody>
      </p:sp>
      <p:pic>
        <p:nvPicPr>
          <p:cNvPr id="11" name="圖片 10"/>
          <p:cNvPicPr>
            <a:picLocks noChangeAspect="1"/>
          </p:cNvPicPr>
          <p:nvPr/>
        </p:nvPicPr>
        <p:blipFill>
          <a:blip r:embed="rId6"/>
          <a:stretch>
            <a:fillRect/>
          </a:stretch>
        </p:blipFill>
        <p:spPr>
          <a:xfrm>
            <a:off x="5081025" y="4278361"/>
            <a:ext cx="3528814" cy="1986381"/>
          </a:xfrm>
          <a:prstGeom prst="rect">
            <a:avLst/>
          </a:prstGeom>
        </p:spPr>
      </p:pic>
      <p:sp>
        <p:nvSpPr>
          <p:cNvPr id="12" name="矩形 11"/>
          <p:cNvSpPr/>
          <p:nvPr/>
        </p:nvSpPr>
        <p:spPr>
          <a:xfrm>
            <a:off x="5409237" y="6166797"/>
            <a:ext cx="2637902" cy="461665"/>
          </a:xfrm>
          <a:prstGeom prst="rect">
            <a:avLst/>
          </a:prstGeom>
        </p:spPr>
        <p:txBody>
          <a:bodyPr wrap="none">
            <a:spAutoFit/>
          </a:bodyPr>
          <a:lstStyle/>
          <a:p>
            <a:r>
              <a:rPr lang="en-US" altLang="zh-TW" dirty="0"/>
              <a:t>Ash in Alien (1979)</a:t>
            </a:r>
            <a:endParaRPr lang="zh-TW" altLang="en-US" dirty="0"/>
          </a:p>
        </p:txBody>
      </p:sp>
    </p:spTree>
    <p:extLst>
      <p:ext uri="{BB962C8B-B14F-4D97-AF65-F5344CB8AC3E}">
        <p14:creationId xmlns:p14="http://schemas.microsoft.com/office/powerpoint/2010/main" val="394489454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6"/>
          <p:cNvSpPr>
            <a:spLocks noChangeArrowheads="1"/>
          </p:cNvSpPr>
          <p:nvPr/>
        </p:nvSpPr>
        <p:spPr bwMode="auto">
          <a:xfrm>
            <a:off x="0" y="22717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TW" altLang="en-US"/>
          </a:p>
        </p:txBody>
      </p:sp>
      <p:sp>
        <p:nvSpPr>
          <p:cNvPr id="3079" name="Rectangle 7"/>
          <p:cNvSpPr>
            <a:spLocks noChangeArrowheads="1"/>
          </p:cNvSpPr>
          <p:nvPr/>
        </p:nvSpPr>
        <p:spPr bwMode="auto">
          <a:xfrm>
            <a:off x="323850" y="981075"/>
            <a:ext cx="4248150"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dist"/>
            <a:r>
              <a:rPr lang="zh-TW" altLang="en-US" sz="1800" dirty="0"/>
              <a:t>圖</a:t>
            </a:r>
            <a:r>
              <a:rPr lang="en-US" altLang="zh-TW" sz="1800" b="1" dirty="0"/>
              <a:t>1.2</a:t>
            </a:r>
            <a:r>
              <a:rPr lang="zh-TW" altLang="en-US" sz="1800" dirty="0"/>
              <a:t>　神經細胞或神經元的組成部分。每個神經元由一個細胞體</a:t>
            </a:r>
            <a:r>
              <a:rPr lang="en-US" altLang="zh-TW" sz="1800" dirty="0"/>
              <a:t>(cell body</a:t>
            </a:r>
            <a:r>
              <a:rPr lang="zh-TW" altLang="en-US" sz="1800" dirty="0"/>
              <a:t>或</a:t>
            </a:r>
            <a:r>
              <a:rPr lang="en-US" altLang="zh-TW" sz="1800" dirty="0"/>
              <a:t>soma)</a:t>
            </a:r>
            <a:r>
              <a:rPr lang="zh-TW" altLang="en-US" sz="1800" dirty="0"/>
              <a:t>組成，而細胞體又包含一個細胞核。從細胞體伸展出若干數量的神經纖維稱為樹突，另有一根長的神經纖維稱為軸突。軸突向外延伸很長距離，遠比圖中所示比例要長。典型的軸突有</a:t>
            </a:r>
            <a:r>
              <a:rPr lang="en-US" altLang="zh-TW" sz="1800" dirty="0"/>
              <a:t>1cm</a:t>
            </a:r>
            <a:r>
              <a:rPr lang="zh-TW" altLang="en-US" sz="1800" dirty="0"/>
              <a:t>長</a:t>
            </a:r>
            <a:r>
              <a:rPr lang="en-US" altLang="zh-TW" sz="1800" dirty="0"/>
              <a:t>(</a:t>
            </a:r>
            <a:r>
              <a:rPr lang="zh-TW" altLang="en-US" sz="1800" dirty="0"/>
              <a:t>是細胞體直徑的</a:t>
            </a:r>
            <a:r>
              <a:rPr lang="en-US" altLang="zh-TW" sz="1800" dirty="0"/>
              <a:t>100</a:t>
            </a:r>
            <a:r>
              <a:rPr lang="zh-TW" altLang="en-US" sz="1800" dirty="0"/>
              <a:t>倍</a:t>
            </a:r>
            <a:r>
              <a:rPr lang="en-US" altLang="zh-TW" sz="1800" dirty="0"/>
              <a:t>)</a:t>
            </a:r>
            <a:r>
              <a:rPr lang="zh-TW" altLang="en-US" sz="1800" dirty="0"/>
              <a:t>，但是更長的能夠達到</a:t>
            </a:r>
            <a:r>
              <a:rPr lang="en-US" altLang="zh-TW" sz="1800" dirty="0"/>
              <a:t>1</a:t>
            </a:r>
            <a:r>
              <a:rPr lang="zh-TW" altLang="en-US" sz="1800" dirty="0"/>
              <a:t>公尺。一個神經元與</a:t>
            </a:r>
            <a:r>
              <a:rPr lang="en-US" altLang="zh-TW" sz="1800" dirty="0"/>
              <a:t>10</a:t>
            </a:r>
            <a:r>
              <a:rPr lang="zh-TW" altLang="en-US" sz="1800" dirty="0"/>
              <a:t>至</a:t>
            </a:r>
            <a:r>
              <a:rPr lang="en-US" altLang="zh-TW" sz="1800" dirty="0"/>
              <a:t>105</a:t>
            </a:r>
            <a:r>
              <a:rPr lang="zh-TW" altLang="en-US" sz="1800" dirty="0"/>
              <a:t>個其他神經元相連接，其連接處稱為突觸。信號透過複雜的電化學反應從神經元傳播到神經元。信號控制大腦的短期活動，也能夠使神經元的連接發生長期改變。這些機制被認為形成了大腦學習的基礎。大多數資訊處理在大腦皮層即大腦的外層進行。基本的組織單元看來是一個直徑大約</a:t>
            </a:r>
            <a:r>
              <a:rPr lang="en-US" altLang="zh-TW" sz="1800" dirty="0"/>
              <a:t>0.5mm</a:t>
            </a:r>
            <a:r>
              <a:rPr lang="zh-TW" altLang="en-US" sz="1800" dirty="0"/>
              <a:t>的柱狀組織，包含約</a:t>
            </a:r>
            <a:r>
              <a:rPr lang="en-US" altLang="zh-TW" sz="1800" dirty="0"/>
              <a:t>20,000</a:t>
            </a:r>
            <a:r>
              <a:rPr lang="zh-TW" altLang="en-US" sz="1800" dirty="0"/>
              <a:t>個神經元，且延伸到皮層的全部深度</a:t>
            </a:r>
            <a:r>
              <a:rPr lang="en-US" altLang="zh-TW" sz="1800" dirty="0"/>
              <a:t>(</a:t>
            </a:r>
            <a:r>
              <a:rPr lang="zh-TW" altLang="en-US" sz="1800" dirty="0"/>
              <a:t>人類的大腦皮層深度約為</a:t>
            </a:r>
            <a:r>
              <a:rPr lang="en-US" altLang="zh-TW" sz="1800" dirty="0"/>
              <a:t>4mm) </a:t>
            </a:r>
          </a:p>
        </p:txBody>
      </p:sp>
      <p:pic>
        <p:nvPicPr>
          <p:cNvPr id="3080"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2205038"/>
            <a:ext cx="4367213" cy="260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標題 1"/>
          <p:cNvSpPr>
            <a:spLocks noGrp="1"/>
          </p:cNvSpPr>
          <p:nvPr>
            <p:ph type="title"/>
          </p:nvPr>
        </p:nvSpPr>
        <p:spPr>
          <a:xfrm>
            <a:off x="251520" y="127764"/>
            <a:ext cx="8264525" cy="720725"/>
          </a:xfrm>
        </p:spPr>
        <p:txBody>
          <a:bodyPr/>
          <a:lstStyle/>
          <a:p>
            <a:r>
              <a:rPr lang="zh-TW" altLang="en-US" dirty="0"/>
              <a:t>神經科學</a:t>
            </a:r>
          </a:p>
        </p:txBody>
      </p:sp>
    </p:spTree>
    <p:extLst>
      <p:ext uri="{BB962C8B-B14F-4D97-AF65-F5344CB8AC3E}">
        <p14:creationId xmlns:p14="http://schemas.microsoft.com/office/powerpoint/2010/main" val="428267251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11" name="Group 191"/>
          <p:cNvGraphicFramePr>
            <a:graphicFrameLocks noGrp="1"/>
          </p:cNvGraphicFramePr>
          <p:nvPr/>
        </p:nvGraphicFramePr>
        <p:xfrm>
          <a:off x="314325" y="981075"/>
          <a:ext cx="8515350" cy="3746501"/>
        </p:xfrm>
        <a:graphic>
          <a:graphicData uri="http://schemas.openxmlformats.org/drawingml/2006/table">
            <a:tbl>
              <a:tblPr/>
              <a:tblGrid>
                <a:gridCol w="1797050">
                  <a:extLst>
                    <a:ext uri="{9D8B030D-6E8A-4147-A177-3AD203B41FA5}">
                      <a16:colId xmlns:a16="http://schemas.microsoft.com/office/drawing/2014/main" val="619945229"/>
                    </a:ext>
                  </a:extLst>
                </a:gridCol>
                <a:gridCol w="1949450">
                  <a:extLst>
                    <a:ext uri="{9D8B030D-6E8A-4147-A177-3AD203B41FA5}">
                      <a16:colId xmlns:a16="http://schemas.microsoft.com/office/drawing/2014/main" val="2997727905"/>
                    </a:ext>
                  </a:extLst>
                </a:gridCol>
                <a:gridCol w="2825750">
                  <a:extLst>
                    <a:ext uri="{9D8B030D-6E8A-4147-A177-3AD203B41FA5}">
                      <a16:colId xmlns:a16="http://schemas.microsoft.com/office/drawing/2014/main" val="27319504"/>
                    </a:ext>
                  </a:extLst>
                </a:gridCol>
                <a:gridCol w="1943100">
                  <a:extLst>
                    <a:ext uri="{9D8B030D-6E8A-4147-A177-3AD203B41FA5}">
                      <a16:colId xmlns:a16="http://schemas.microsoft.com/office/drawing/2014/main" val="181856173"/>
                    </a:ext>
                  </a:extLst>
                </a:gridCol>
              </a:tblGrid>
              <a:tr h="360363">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endParaRPr kumimoji="0" lang="zh-TW"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超級電腦</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個人電腦</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人腦</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52778260"/>
                  </a:ext>
                </a:extLst>
              </a:tr>
              <a:tr h="476250">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計算單元數</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10</a:t>
                      </a:r>
                      <a:r>
                        <a:rPr kumimoji="0" lang="en-US" altLang="zh-TW" sz="2000" b="0" i="0" u="none" strike="noStrike" cap="none" normalizeH="0" baseline="30000">
                          <a:ln>
                            <a:noFill/>
                          </a:ln>
                          <a:solidFill>
                            <a:schemeClr val="tx1"/>
                          </a:solidFill>
                          <a:effectLst/>
                          <a:latin typeface="Times New Roman" panose="02020603050405020304" pitchFamily="18" charset="0"/>
                          <a:ea typeface="標楷體" panose="03000509000000000000" pitchFamily="65" charset="-120"/>
                        </a:rPr>
                        <a:t>4</a:t>
                      </a: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個</a:t>
                      </a:r>
                      <a:r>
                        <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CPU</a:t>
                      </a: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a:t>
                      </a:r>
                      <a:r>
                        <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10</a:t>
                      </a:r>
                      <a:r>
                        <a:rPr kumimoji="0" lang="en-US" altLang="zh-TW" sz="2000" b="0" i="0" u="none" strike="noStrike" cap="none" normalizeH="0" baseline="30000">
                          <a:ln>
                            <a:noFill/>
                          </a:ln>
                          <a:solidFill>
                            <a:schemeClr val="tx1"/>
                          </a:solidFill>
                          <a:effectLst/>
                          <a:latin typeface="Times New Roman" panose="02020603050405020304" pitchFamily="18" charset="0"/>
                          <a:ea typeface="標楷體" panose="03000509000000000000" pitchFamily="65" charset="-120"/>
                        </a:rPr>
                        <a:t>12</a:t>
                      </a: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個電晶體</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4</a:t>
                      </a: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個</a:t>
                      </a:r>
                      <a:r>
                        <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CPU</a:t>
                      </a: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a:t>
                      </a:r>
                      <a:r>
                        <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10</a:t>
                      </a:r>
                      <a:r>
                        <a:rPr kumimoji="0" lang="en-US" altLang="zh-TW" sz="2000" b="0" i="0" u="none" strike="noStrike" cap="none" normalizeH="0" baseline="30000">
                          <a:ln>
                            <a:noFill/>
                          </a:ln>
                          <a:solidFill>
                            <a:schemeClr val="tx1"/>
                          </a:solidFill>
                          <a:effectLst/>
                          <a:latin typeface="Times New Roman" panose="02020603050405020304" pitchFamily="18" charset="0"/>
                          <a:ea typeface="標楷體" panose="03000509000000000000" pitchFamily="65" charset="-120"/>
                        </a:rPr>
                        <a:t>9</a:t>
                      </a: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個電晶體</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10</a:t>
                      </a:r>
                      <a:r>
                        <a:rPr kumimoji="0" lang="en-US" altLang="zh-TW" sz="2000" b="0" i="0" u="none" strike="noStrike" cap="none" normalizeH="0" baseline="30000">
                          <a:ln>
                            <a:noFill/>
                          </a:ln>
                          <a:solidFill>
                            <a:schemeClr val="tx1"/>
                          </a:solidFill>
                          <a:effectLst/>
                          <a:latin typeface="Times New Roman" panose="02020603050405020304" pitchFamily="18" charset="0"/>
                          <a:ea typeface="標楷體" panose="03000509000000000000" pitchFamily="65" charset="-120"/>
                        </a:rPr>
                        <a:t>11</a:t>
                      </a: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個神經元</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38378224"/>
                  </a:ext>
                </a:extLst>
              </a:tr>
              <a:tr h="477838">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儲存單元數</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10</a:t>
                      </a:r>
                      <a:r>
                        <a:rPr kumimoji="0" lang="en-US" altLang="zh-TW" sz="2000" b="0" i="0" u="none" strike="noStrike" cap="none" normalizeH="0" baseline="30000">
                          <a:ln>
                            <a:noFill/>
                          </a:ln>
                          <a:solidFill>
                            <a:schemeClr val="tx1"/>
                          </a:solidFill>
                          <a:effectLst/>
                          <a:latin typeface="Times New Roman" panose="02020603050405020304" pitchFamily="18" charset="0"/>
                          <a:ea typeface="標楷體" panose="03000509000000000000" pitchFamily="65" charset="-120"/>
                        </a:rPr>
                        <a:t>14</a:t>
                      </a: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位元的</a:t>
                      </a:r>
                      <a:r>
                        <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RAM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10</a:t>
                      </a:r>
                      <a:r>
                        <a:rPr kumimoji="0" lang="en-US" altLang="zh-TW" sz="2000" b="0" i="0" u="none" strike="noStrike" cap="none" normalizeH="0" baseline="30000">
                          <a:ln>
                            <a:noFill/>
                          </a:ln>
                          <a:solidFill>
                            <a:schemeClr val="tx1"/>
                          </a:solidFill>
                          <a:effectLst/>
                          <a:latin typeface="Times New Roman" panose="02020603050405020304" pitchFamily="18" charset="0"/>
                          <a:ea typeface="標楷體" panose="03000509000000000000" pitchFamily="65" charset="-120"/>
                        </a:rPr>
                        <a:t>11</a:t>
                      </a: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位元的</a:t>
                      </a:r>
                      <a:r>
                        <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RAM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10</a:t>
                      </a:r>
                      <a:r>
                        <a:rPr kumimoji="0" lang="en-US" altLang="zh-TW" sz="2000" b="0" i="0" u="none" strike="noStrike" cap="none" normalizeH="0" baseline="30000">
                          <a:ln>
                            <a:noFill/>
                          </a:ln>
                          <a:solidFill>
                            <a:schemeClr val="tx1"/>
                          </a:solidFill>
                          <a:effectLst/>
                          <a:latin typeface="Times New Roman" panose="02020603050405020304" pitchFamily="18" charset="0"/>
                          <a:ea typeface="標楷體" panose="03000509000000000000" pitchFamily="65" charset="-120"/>
                        </a:rPr>
                        <a:t>11</a:t>
                      </a: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個神經元</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91180325"/>
                  </a:ext>
                </a:extLst>
              </a:tr>
              <a:tr h="677863">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endParaRPr kumimoji="0" lang="zh-TW"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10</a:t>
                      </a:r>
                      <a:r>
                        <a:rPr kumimoji="0" lang="en-US" altLang="zh-TW" sz="2000" b="0" i="0" u="none" strike="noStrike" cap="none" normalizeH="0" baseline="30000">
                          <a:ln>
                            <a:noFill/>
                          </a:ln>
                          <a:solidFill>
                            <a:schemeClr val="tx1"/>
                          </a:solidFill>
                          <a:effectLst/>
                          <a:latin typeface="Times New Roman" panose="02020603050405020304" pitchFamily="18" charset="0"/>
                          <a:ea typeface="標楷體" panose="03000509000000000000" pitchFamily="65" charset="-120"/>
                        </a:rPr>
                        <a:t>15</a:t>
                      </a: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位元的磁碟</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10</a:t>
                      </a:r>
                      <a:r>
                        <a:rPr kumimoji="0" lang="en-US" altLang="zh-TW" sz="2000" b="0" i="0" u="none" strike="noStrike" cap="none" normalizeH="0" baseline="30000">
                          <a:ln>
                            <a:noFill/>
                          </a:ln>
                          <a:solidFill>
                            <a:schemeClr val="tx1"/>
                          </a:solidFill>
                          <a:effectLst/>
                          <a:latin typeface="Times New Roman" panose="02020603050405020304" pitchFamily="18" charset="0"/>
                          <a:ea typeface="標楷體" panose="03000509000000000000" pitchFamily="65" charset="-120"/>
                        </a:rPr>
                        <a:t>13</a:t>
                      </a: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位元的磁碟</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10</a:t>
                      </a:r>
                      <a:r>
                        <a:rPr kumimoji="0" lang="en-US" altLang="zh-TW" sz="2000" b="0" i="0" u="none" strike="noStrike" cap="none" normalizeH="0" baseline="30000">
                          <a:ln>
                            <a:noFill/>
                          </a:ln>
                          <a:solidFill>
                            <a:schemeClr val="tx1"/>
                          </a:solidFill>
                          <a:effectLst/>
                          <a:latin typeface="Times New Roman" panose="02020603050405020304" pitchFamily="18" charset="0"/>
                          <a:ea typeface="標楷體" panose="03000509000000000000" pitchFamily="65" charset="-120"/>
                        </a:rPr>
                        <a:t>14</a:t>
                      </a: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個神經元</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94005597"/>
                  </a:ext>
                </a:extLst>
              </a:tr>
              <a:tr h="298450">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運算週期時間</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10</a:t>
                      </a:r>
                      <a:r>
                        <a:rPr kumimoji="0" lang="en-US" altLang="zh-TW" sz="2000" b="0" i="0" u="none" strike="noStrike" cap="none" normalizeH="0" baseline="30000">
                          <a:ln>
                            <a:noFill/>
                          </a:ln>
                          <a:solidFill>
                            <a:schemeClr val="tx1"/>
                          </a:solidFill>
                          <a:effectLst/>
                          <a:latin typeface="Times New Roman" panose="02020603050405020304" pitchFamily="18" charset="0"/>
                          <a:ea typeface="標楷體" panose="03000509000000000000" pitchFamily="65" charset="-120"/>
                        </a:rPr>
                        <a:t>–9</a:t>
                      </a: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秒</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10</a:t>
                      </a:r>
                      <a:r>
                        <a:rPr kumimoji="0" lang="en-US" altLang="zh-TW" sz="2000" b="0" i="0" u="none" strike="noStrike" cap="none" normalizeH="0" baseline="30000">
                          <a:ln>
                            <a:noFill/>
                          </a:ln>
                          <a:solidFill>
                            <a:schemeClr val="tx1"/>
                          </a:solidFill>
                          <a:effectLst/>
                          <a:latin typeface="Times New Roman" panose="02020603050405020304" pitchFamily="18" charset="0"/>
                          <a:ea typeface="標楷體" panose="03000509000000000000" pitchFamily="65" charset="-120"/>
                        </a:rPr>
                        <a:t>–9</a:t>
                      </a: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秒</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10</a:t>
                      </a:r>
                      <a:r>
                        <a:rPr kumimoji="0" lang="en-US" altLang="zh-TW" sz="2000" b="0" i="0" u="none" strike="noStrike" cap="none" normalizeH="0" baseline="30000">
                          <a:ln>
                            <a:noFill/>
                          </a:ln>
                          <a:solidFill>
                            <a:schemeClr val="tx1"/>
                          </a:solidFill>
                          <a:effectLst/>
                          <a:latin typeface="Times New Roman" panose="02020603050405020304" pitchFamily="18" charset="0"/>
                          <a:ea typeface="標楷體" panose="03000509000000000000" pitchFamily="65" charset="-120"/>
                        </a:rPr>
                        <a:t>–9</a:t>
                      </a: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秒</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42422530"/>
                  </a:ext>
                </a:extLst>
              </a:tr>
              <a:tr h="298450">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每秒運算次數</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10</a:t>
                      </a:r>
                      <a:r>
                        <a:rPr kumimoji="0" lang="en-US" altLang="zh-TW" sz="2000" b="0" i="0" u="none" strike="noStrike" cap="none" normalizeH="0" baseline="30000">
                          <a:ln>
                            <a:noFill/>
                          </a:ln>
                          <a:solidFill>
                            <a:schemeClr val="tx1"/>
                          </a:solidFill>
                          <a:effectLst/>
                          <a:latin typeface="Times New Roman" panose="02020603050405020304" pitchFamily="18" charset="0"/>
                          <a:ea typeface="標楷體" panose="03000509000000000000" pitchFamily="65" charset="-120"/>
                        </a:rPr>
                        <a:t>15</a:t>
                      </a:r>
                      <a:endPar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10</a:t>
                      </a:r>
                      <a:r>
                        <a:rPr kumimoji="0" lang="en-US" altLang="zh-TW" sz="2000" b="0" i="0" u="none" strike="noStrike" cap="none" normalizeH="0" baseline="30000">
                          <a:ln>
                            <a:noFill/>
                          </a:ln>
                          <a:solidFill>
                            <a:schemeClr val="tx1"/>
                          </a:solidFill>
                          <a:effectLst/>
                          <a:latin typeface="Times New Roman" panose="02020603050405020304" pitchFamily="18" charset="0"/>
                          <a:ea typeface="標楷體" panose="03000509000000000000" pitchFamily="65" charset="-120"/>
                        </a:rPr>
                        <a:t>10</a:t>
                      </a:r>
                      <a:endPar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en-US" altLang="zh-TW" sz="20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rPr>
                        <a:t>10</a:t>
                      </a:r>
                      <a:r>
                        <a:rPr kumimoji="0" lang="en-US" altLang="zh-TW" sz="2000" b="0" i="0" u="none" strike="noStrike" cap="none" normalizeH="0" baseline="30000" dirty="0">
                          <a:ln>
                            <a:noFill/>
                          </a:ln>
                          <a:solidFill>
                            <a:schemeClr val="tx1"/>
                          </a:solidFill>
                          <a:effectLst/>
                          <a:latin typeface="Times New Roman" panose="02020603050405020304" pitchFamily="18" charset="0"/>
                          <a:ea typeface="標楷體" panose="03000509000000000000" pitchFamily="65" charset="-120"/>
                        </a:rPr>
                        <a:t>17</a:t>
                      </a:r>
                      <a:endParaRPr kumimoji="0" lang="en-US" altLang="zh-TW" sz="20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76247855"/>
                  </a:ext>
                </a:extLst>
              </a:tr>
              <a:tr h="476250">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zh-TW" altLang="en-US"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每秒的記憶體更新次數</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10</a:t>
                      </a:r>
                      <a:r>
                        <a:rPr kumimoji="0" lang="en-US" altLang="zh-TW" sz="2000" b="0" i="0" u="none" strike="noStrike" cap="none" normalizeH="0" baseline="30000">
                          <a:ln>
                            <a:noFill/>
                          </a:ln>
                          <a:solidFill>
                            <a:schemeClr val="tx1"/>
                          </a:solidFill>
                          <a:effectLst/>
                          <a:latin typeface="Times New Roman" panose="02020603050405020304" pitchFamily="18" charset="0"/>
                          <a:ea typeface="標楷體" panose="03000509000000000000" pitchFamily="65" charset="-120"/>
                        </a:rPr>
                        <a:t>14</a:t>
                      </a:r>
                      <a:endPar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rPr>
                        <a:t>10</a:t>
                      </a:r>
                      <a:r>
                        <a:rPr kumimoji="0" lang="en-US" altLang="zh-TW" sz="2000" b="0" i="0" u="none" strike="noStrike" cap="none" normalizeH="0" baseline="30000">
                          <a:ln>
                            <a:noFill/>
                          </a:ln>
                          <a:solidFill>
                            <a:schemeClr val="tx1"/>
                          </a:solidFill>
                          <a:effectLst/>
                          <a:latin typeface="Times New Roman" panose="02020603050405020304" pitchFamily="18" charset="0"/>
                          <a:ea typeface="標楷體" panose="03000509000000000000" pitchFamily="65" charset="-120"/>
                        </a:rPr>
                        <a:t>10</a:t>
                      </a:r>
                      <a:endParaRPr kumimoji="0" lang="en-US" altLang="zh-TW" sz="2000" b="0" i="0" u="none" strike="noStrike" cap="none" normalizeH="0" baseline="0">
                        <a:ln>
                          <a:noFill/>
                        </a:ln>
                        <a:solidFill>
                          <a:schemeClr val="tx1"/>
                        </a:solidFill>
                        <a:effectLst/>
                        <a:latin typeface="Times New Roman" panose="02020603050405020304" pitchFamily="18" charset="0"/>
                        <a:ea typeface="標楷體" panose="03000509000000000000" pitchFamily="65"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just">
                        <a:tabLst>
                          <a:tab pos="728663" algn="l"/>
                          <a:tab pos="1176338" algn="l"/>
                        </a:tabLst>
                        <a:defRPr sz="2800" b="1">
                          <a:solidFill>
                            <a:schemeClr val="hlink"/>
                          </a:solidFill>
                          <a:effectLst>
                            <a:outerShdw blurRad="38100" dist="38100" dir="2700000" algn="tl">
                              <a:srgbClr val="C0C0C0"/>
                            </a:outerShdw>
                          </a:effectLst>
                          <a:latin typeface="Times New Roman" panose="02020603050405020304" pitchFamily="18" charset="0"/>
                          <a:ea typeface="標楷體" panose="03000509000000000000" pitchFamily="65" charset="-120"/>
                        </a:defRPr>
                      </a:lvl1pPr>
                      <a:lvl2pPr indent="-4556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2pPr>
                      <a:lvl3pPr indent="-911225" algn="just">
                        <a:lnSpc>
                          <a:spcPct val="120000"/>
                        </a:lnSpc>
                        <a:tabLst>
                          <a:tab pos="728663" algn="l"/>
                          <a:tab pos="1176338" algn="l"/>
                        </a:tabLst>
                        <a:defRPr sz="2400">
                          <a:solidFill>
                            <a:schemeClr val="tx1"/>
                          </a:solidFill>
                          <a:latin typeface="Times New Roman" panose="02020603050405020304" pitchFamily="18" charset="0"/>
                          <a:ea typeface="標楷體" panose="03000509000000000000" pitchFamily="65" charset="-120"/>
                        </a:defRPr>
                      </a:lvl3pPr>
                      <a:lvl4pPr indent="-912813" algn="just">
                        <a:lnSpc>
                          <a:spcPct val="120000"/>
                        </a:lnSpc>
                        <a:tabLst>
                          <a:tab pos="728663" algn="l"/>
                          <a:tab pos="1176338" algn="l"/>
                        </a:tabLst>
                        <a:defRPr kumimoji="1" sz="2400">
                          <a:solidFill>
                            <a:schemeClr val="tx1"/>
                          </a:solidFill>
                          <a:latin typeface="Times New Roman" panose="02020603050405020304" pitchFamily="18" charset="0"/>
                          <a:ea typeface="標楷體" panose="03000509000000000000" pitchFamily="65" charset="-120"/>
                        </a:defRPr>
                      </a:lvl4pPr>
                      <a:lvl5pPr indent="-1368425" algn="ctr">
                        <a:lnSpc>
                          <a:spcPct val="120000"/>
                        </a:lnSpc>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5pPr>
                      <a:lvl6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6pPr>
                      <a:lvl7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7pPr>
                      <a:lvl8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8pPr>
                      <a:lvl9pPr indent="-1368425" algn="ctr" fontAlgn="base">
                        <a:lnSpc>
                          <a:spcPct val="120000"/>
                        </a:lnSpc>
                        <a:spcBef>
                          <a:spcPct val="0"/>
                        </a:spcBef>
                        <a:spcAft>
                          <a:spcPct val="0"/>
                        </a:spcAft>
                        <a:tabLst>
                          <a:tab pos="728663" algn="l"/>
                          <a:tab pos="1176338" algn="l"/>
                        </a:tabLst>
                        <a:defRPr kumimoji="1">
                          <a:solidFill>
                            <a:schemeClr val="tx1"/>
                          </a:solidFill>
                          <a:latin typeface="Times New Roman" panose="02020603050405020304" pitchFamily="18" charset="0"/>
                          <a:ea typeface="標楷體" panose="03000509000000000000" pitchFamily="65" charset="-120"/>
                        </a:defRPr>
                      </a:lvl9pPr>
                    </a:lstStyle>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pPr>
                      <a:r>
                        <a:rPr kumimoji="0" lang="en-US" altLang="zh-TW" sz="20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rPr>
                        <a:t>10</a:t>
                      </a:r>
                      <a:r>
                        <a:rPr kumimoji="0" lang="en-US" altLang="zh-TW" sz="2000" b="0" i="0" u="none" strike="noStrike" cap="none" normalizeH="0" baseline="30000" dirty="0">
                          <a:ln>
                            <a:noFill/>
                          </a:ln>
                          <a:solidFill>
                            <a:schemeClr val="tx1"/>
                          </a:solidFill>
                          <a:effectLst/>
                          <a:latin typeface="Times New Roman" panose="02020603050405020304" pitchFamily="18" charset="0"/>
                          <a:ea typeface="標楷體" panose="03000509000000000000" pitchFamily="65" charset="-120"/>
                        </a:rPr>
                        <a:t>14</a:t>
                      </a:r>
                      <a:endParaRPr kumimoji="0" lang="en-US" altLang="zh-TW" sz="2000" b="0" i="0" u="none" strike="noStrike" cap="none" normalizeH="0" baseline="0" dirty="0">
                        <a:ln>
                          <a:noFill/>
                        </a:ln>
                        <a:solidFill>
                          <a:schemeClr val="tx1"/>
                        </a:solidFill>
                        <a:effectLst/>
                        <a:latin typeface="Times New Roman" panose="02020603050405020304" pitchFamily="18" charset="0"/>
                        <a:ea typeface="標楷體" panose="03000509000000000000" pitchFamily="65" charset="-12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4337832"/>
                  </a:ext>
                </a:extLst>
              </a:tr>
            </a:tbl>
          </a:graphicData>
        </a:graphic>
      </p:graphicFrame>
      <p:sp>
        <p:nvSpPr>
          <p:cNvPr id="5302" name="Rectangle 182"/>
          <p:cNvSpPr>
            <a:spLocks noChangeArrowheads="1"/>
          </p:cNvSpPr>
          <p:nvPr/>
        </p:nvSpPr>
        <p:spPr bwMode="auto">
          <a:xfrm>
            <a:off x="395288" y="4868863"/>
            <a:ext cx="8351837"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TW" altLang="en-US" sz="1800" dirty="0"/>
              <a:t>圖</a:t>
            </a:r>
            <a:r>
              <a:rPr lang="en-US" altLang="zh-TW" sz="1800" b="1" dirty="0"/>
              <a:t>1.3</a:t>
            </a:r>
            <a:r>
              <a:rPr lang="zh-TW" altLang="en-US" sz="1800" dirty="0"/>
              <a:t>　</a:t>
            </a:r>
            <a:r>
              <a:rPr lang="en-US" altLang="zh-TW" sz="1800" dirty="0"/>
              <a:t>IBM</a:t>
            </a:r>
            <a:r>
              <a:rPr lang="zh-TW" altLang="en-US" sz="1800" dirty="0"/>
              <a:t>藍色基因</a:t>
            </a:r>
            <a:r>
              <a:rPr lang="en-US" altLang="zh-TW" sz="1800" dirty="0"/>
              <a:t>(BLUE GENE)</a:t>
            </a:r>
            <a:r>
              <a:rPr lang="zh-TW" altLang="en-US" sz="1800" dirty="0"/>
              <a:t>超級電腦，</a:t>
            </a:r>
            <a:r>
              <a:rPr lang="en-US" altLang="zh-TW" sz="1800" dirty="0"/>
              <a:t>2008</a:t>
            </a:r>
            <a:r>
              <a:rPr lang="zh-TW" altLang="en-US" sz="1800" dirty="0"/>
              <a:t>年一般個人電腦，以及人腦的各項計算資源的粗略比較。人腦的數據基本上是固定的，然而超級電腦的數據大約每五年會增加</a:t>
            </a:r>
            <a:r>
              <a:rPr lang="en-US" altLang="zh-TW" sz="1800" dirty="0"/>
              <a:t>10</a:t>
            </a:r>
            <a:r>
              <a:rPr lang="zh-TW" altLang="en-US" sz="1800" dirty="0"/>
              <a:t>倍，這使得超級電腦已經能夠達到和人腦旗鼓相當的水準。個人電腦除了在週期時間之外，在各方面都落後 </a:t>
            </a:r>
          </a:p>
        </p:txBody>
      </p:sp>
    </p:spTree>
    <p:extLst>
      <p:ext uri="{BB962C8B-B14F-4D97-AF65-F5344CB8AC3E}">
        <p14:creationId xmlns:p14="http://schemas.microsoft.com/office/powerpoint/2010/main" val="2861627248"/>
      </p:ext>
    </p:extLst>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AI founders  </a:t>
            </a:r>
            <a:r>
              <a:rPr lang="zh-TW" altLang="en-US" dirty="0"/>
              <a:t>人工智能創建貢獻者</a:t>
            </a:r>
          </a:p>
        </p:txBody>
      </p:sp>
      <p:sp>
        <p:nvSpPr>
          <p:cNvPr id="3" name="內容版面配置區 2"/>
          <p:cNvSpPr>
            <a:spLocks noGrp="1"/>
          </p:cNvSpPr>
          <p:nvPr>
            <p:ph idx="1"/>
          </p:nvPr>
        </p:nvSpPr>
        <p:spPr>
          <a:xfrm>
            <a:off x="107504" y="1124744"/>
            <a:ext cx="8264525" cy="5040312"/>
          </a:xfrm>
        </p:spPr>
        <p:txBody>
          <a:bodyPr/>
          <a:lstStyle/>
          <a:p>
            <a:r>
              <a:rPr lang="en-US" altLang="zh-TW" dirty="0"/>
              <a:t>• Aristotle</a:t>
            </a:r>
          </a:p>
          <a:p>
            <a:r>
              <a:rPr lang="en-US" altLang="zh-TW" dirty="0"/>
              <a:t>• Alan Turing</a:t>
            </a:r>
          </a:p>
          <a:p>
            <a:r>
              <a:rPr lang="en-US" altLang="zh-TW" dirty="0"/>
              <a:t>• John McCarthy</a:t>
            </a:r>
          </a:p>
          <a:p>
            <a:r>
              <a:rPr lang="en-US" altLang="zh-TW" dirty="0"/>
              <a:t>• Warren </a:t>
            </a:r>
            <a:r>
              <a:rPr lang="en-US" altLang="zh-TW" dirty="0" err="1"/>
              <a:t>McCulloh</a:t>
            </a:r>
            <a:endParaRPr lang="en-US" altLang="zh-TW" dirty="0"/>
          </a:p>
          <a:p>
            <a:r>
              <a:rPr lang="en-US" altLang="zh-TW" dirty="0"/>
              <a:t>• Walter Pitts</a:t>
            </a:r>
          </a:p>
          <a:p>
            <a:r>
              <a:rPr lang="en-US" altLang="zh-TW" dirty="0"/>
              <a:t>• Claude Shannon</a:t>
            </a:r>
          </a:p>
          <a:p>
            <a:r>
              <a:rPr lang="en-US" altLang="zh-TW" dirty="0"/>
              <a:t>• Marvin Minsky</a:t>
            </a:r>
          </a:p>
          <a:p>
            <a:r>
              <a:rPr lang="en-US" altLang="zh-TW" dirty="0"/>
              <a:t>• Dean Edmonds</a:t>
            </a:r>
          </a:p>
          <a:p>
            <a:r>
              <a:rPr lang="en-US" altLang="zh-TW" dirty="0"/>
              <a:t>• Herbert Simon</a:t>
            </a:r>
          </a:p>
          <a:p>
            <a:r>
              <a:rPr lang="en-US" altLang="zh-TW" dirty="0"/>
              <a:t>• Allen Newell</a:t>
            </a:r>
          </a:p>
          <a:p>
            <a:r>
              <a:rPr lang="en-US" altLang="zh-TW" dirty="0"/>
              <a:t>• David Waltz</a:t>
            </a:r>
          </a:p>
          <a:p>
            <a:r>
              <a:rPr lang="en-US" altLang="zh-TW" dirty="0"/>
              <a:t>• Tom Mitchell</a:t>
            </a:r>
          </a:p>
          <a:p>
            <a:r>
              <a:rPr lang="en-US" altLang="zh-TW" dirty="0">
                <a:solidFill>
                  <a:srgbClr val="00B0F0"/>
                </a:solidFill>
                <a:effectLst>
                  <a:outerShdw blurRad="38100" dist="38100" dir="2700000" algn="tl">
                    <a:srgbClr val="000000">
                      <a:alpha val="43137"/>
                    </a:srgbClr>
                  </a:outerShdw>
                </a:effectLst>
              </a:rPr>
              <a:t>• Stuart J. Russell  </a:t>
            </a:r>
            <a:r>
              <a:rPr lang="zh-TW" altLang="en-US" dirty="0">
                <a:solidFill>
                  <a:srgbClr val="00B0F0"/>
                </a:solidFill>
                <a:effectLst>
                  <a:outerShdw blurRad="38100" dist="38100" dir="2700000" algn="tl">
                    <a:srgbClr val="000000">
                      <a:alpha val="43137"/>
                    </a:srgbClr>
                  </a:outerShdw>
                </a:effectLst>
              </a:rPr>
              <a:t>作者</a:t>
            </a:r>
            <a:endParaRPr lang="en-US" altLang="zh-TW" dirty="0">
              <a:solidFill>
                <a:srgbClr val="00B0F0"/>
              </a:solidFill>
              <a:effectLst>
                <a:outerShdw blurRad="38100" dist="38100" dir="2700000" algn="tl">
                  <a:srgbClr val="000000">
                    <a:alpha val="43137"/>
                  </a:srgbClr>
                </a:outerShdw>
              </a:effectLst>
            </a:endParaRPr>
          </a:p>
          <a:p>
            <a:r>
              <a:rPr lang="en-US" altLang="zh-TW" dirty="0">
                <a:solidFill>
                  <a:srgbClr val="00B0F0"/>
                </a:solidFill>
                <a:effectLst>
                  <a:outerShdw blurRad="38100" dist="38100" dir="2700000" algn="tl">
                    <a:srgbClr val="000000">
                      <a:alpha val="43137"/>
                    </a:srgbClr>
                  </a:outerShdw>
                </a:effectLst>
              </a:rPr>
              <a:t>• Peter </a:t>
            </a:r>
            <a:r>
              <a:rPr lang="en-US" altLang="zh-TW" dirty="0" err="1">
                <a:solidFill>
                  <a:srgbClr val="00B0F0"/>
                </a:solidFill>
                <a:effectLst>
                  <a:outerShdw blurRad="38100" dist="38100" dir="2700000" algn="tl">
                    <a:srgbClr val="000000">
                      <a:alpha val="43137"/>
                    </a:srgbClr>
                  </a:outerShdw>
                </a:effectLst>
              </a:rPr>
              <a:t>Norvig</a:t>
            </a:r>
            <a:r>
              <a:rPr lang="zh-TW" altLang="en-US" dirty="0">
                <a:solidFill>
                  <a:srgbClr val="00B0F0"/>
                </a:solidFill>
                <a:effectLst>
                  <a:outerShdw blurRad="38100" dist="38100" dir="2700000" algn="tl">
                    <a:srgbClr val="000000">
                      <a:alpha val="43137"/>
                    </a:srgbClr>
                  </a:outerShdw>
                </a:effectLst>
              </a:rPr>
              <a:t>作者</a:t>
            </a:r>
            <a:endParaRPr lang="en-US" altLang="zh-TW" dirty="0">
              <a:solidFill>
                <a:srgbClr val="00B0F0"/>
              </a:solidFill>
              <a:effectLst>
                <a:outerShdw blurRad="38100" dist="38100" dir="2700000" algn="tl">
                  <a:srgbClr val="000000">
                    <a:alpha val="43137"/>
                  </a:srgbClr>
                </a:outerShdw>
              </a:effectLst>
            </a:endParaRPr>
          </a:p>
          <a:p>
            <a:r>
              <a:rPr lang="en-US" altLang="zh-TW" dirty="0"/>
              <a:t>• etc. </a:t>
            </a:r>
            <a:endParaRPr lang="zh-TW" altLang="en-US" dirty="0"/>
          </a:p>
        </p:txBody>
      </p:sp>
    </p:spTree>
    <p:extLst>
      <p:ext uri="{BB962C8B-B14F-4D97-AF65-F5344CB8AC3E}">
        <p14:creationId xmlns:p14="http://schemas.microsoft.com/office/powerpoint/2010/main" val="169265041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作者</a:t>
            </a:r>
            <a:r>
              <a:rPr lang="en-US" altLang="zh-TW" dirty="0"/>
              <a:t>: </a:t>
            </a:r>
            <a:r>
              <a:rPr lang="en-US" altLang="zh-TW" dirty="0">
                <a:effectLst/>
              </a:rPr>
              <a:t>Stuart Russell</a:t>
            </a:r>
            <a:endParaRPr lang="zh-TW" altLang="en-US" dirty="0"/>
          </a:p>
        </p:txBody>
      </p:sp>
      <p:sp>
        <p:nvSpPr>
          <p:cNvPr id="3" name="內容版面配置區 2"/>
          <p:cNvSpPr>
            <a:spLocks noGrp="1"/>
          </p:cNvSpPr>
          <p:nvPr>
            <p:ph idx="1"/>
          </p:nvPr>
        </p:nvSpPr>
        <p:spPr/>
        <p:txBody>
          <a:bodyPr/>
          <a:lstStyle/>
          <a:p>
            <a:r>
              <a:rPr lang="en-US" altLang="zh-TW" dirty="0"/>
              <a:t>Stuart Jonathan Russell</a:t>
            </a:r>
            <a:r>
              <a:rPr lang="zh-TW" altLang="en-US" dirty="0"/>
              <a:t>（生於</a:t>
            </a:r>
            <a:r>
              <a:rPr lang="en-US" altLang="zh-TW" dirty="0"/>
              <a:t>1962</a:t>
            </a:r>
            <a:r>
              <a:rPr lang="zh-TW" altLang="en-US" dirty="0"/>
              <a:t>年）是一位以對人工智能做出貢獻而聞名的計算機科學家。</a:t>
            </a:r>
            <a:r>
              <a:rPr lang="en-US" altLang="zh-TW" dirty="0"/>
              <a:t>[5] [6] [3] </a:t>
            </a:r>
          </a:p>
          <a:p>
            <a:endParaRPr lang="en-US" altLang="zh-TW" dirty="0"/>
          </a:p>
          <a:p>
            <a:r>
              <a:rPr lang="zh-TW" altLang="en-US" dirty="0"/>
              <a:t>他是加州大學伯克利分校計算機科學教授，加州大學舊金山分校神經外科兼職教授。</a:t>
            </a:r>
            <a:endParaRPr lang="en-US" altLang="zh-TW" dirty="0"/>
          </a:p>
          <a:p>
            <a:pPr marL="342900" indent="-342900">
              <a:buFont typeface="Arial" panose="020B0604020202020204" pitchFamily="34" charset="0"/>
              <a:buChar char="•"/>
            </a:pPr>
            <a:r>
              <a:rPr lang="zh-TW" altLang="en-US" b="0" dirty="0"/>
              <a:t>於</a:t>
            </a:r>
            <a:r>
              <a:rPr lang="en-US" altLang="zh-TW" b="0" dirty="0"/>
              <a:t>1995</a:t>
            </a:r>
            <a:r>
              <a:rPr lang="zh-TW" altLang="en-US" b="0" dirty="0"/>
              <a:t>年在國際人工智能聯合會議上共同獲得了</a:t>
            </a:r>
            <a:r>
              <a:rPr lang="en-US" altLang="zh-TW" b="0" dirty="0"/>
              <a:t>IJCAI</a:t>
            </a:r>
            <a:r>
              <a:rPr lang="zh-TW" altLang="en-US" b="0" dirty="0"/>
              <a:t>計算機和思想獎，這是</a:t>
            </a:r>
            <a:r>
              <a:rPr lang="en-US" altLang="zh-TW" b="0" dirty="0"/>
              <a:t>35</a:t>
            </a:r>
            <a:r>
              <a:rPr lang="zh-TW" altLang="en-US" b="0" dirty="0"/>
              <a:t>歲以下研究人員的首要國際人工智能獎。</a:t>
            </a:r>
            <a:r>
              <a:rPr lang="en-US" altLang="zh-TW" b="0" dirty="0"/>
              <a:t>2003</a:t>
            </a:r>
            <a:r>
              <a:rPr lang="zh-TW" altLang="en-US" b="0" dirty="0"/>
              <a:t>年，他被選為計算機協會會員</a:t>
            </a:r>
            <a:r>
              <a:rPr lang="en-US" altLang="zh-TW" b="0" dirty="0"/>
              <a:t>[18]</a:t>
            </a:r>
            <a:r>
              <a:rPr lang="zh-TW" altLang="en-US" b="0" dirty="0"/>
              <a:t>，並於</a:t>
            </a:r>
            <a:r>
              <a:rPr lang="en-US" altLang="zh-TW" b="0" dirty="0"/>
              <a:t>2011</a:t>
            </a:r>
            <a:r>
              <a:rPr lang="zh-TW" altLang="en-US" b="0" dirty="0"/>
              <a:t>年當選為美國科學促進協會會員</a:t>
            </a:r>
            <a:endParaRPr lang="en-US" altLang="zh-TW" b="0" dirty="0"/>
          </a:p>
          <a:p>
            <a:pPr marL="342900" indent="-342900">
              <a:buFont typeface="Arial" panose="020B0604020202020204" pitchFamily="34" charset="0"/>
              <a:buChar char="•"/>
            </a:pPr>
            <a:r>
              <a:rPr lang="en-US" altLang="zh-TW" b="0" dirty="0"/>
              <a:t>2005</a:t>
            </a:r>
            <a:r>
              <a:rPr lang="zh-TW" altLang="en-US" b="0" dirty="0"/>
              <a:t>年，他被授予</a:t>
            </a:r>
            <a:r>
              <a:rPr lang="en-US" altLang="zh-TW" b="0" dirty="0"/>
              <a:t>ACM Karl V. </a:t>
            </a:r>
            <a:r>
              <a:rPr lang="en-US" altLang="zh-TW" b="0" dirty="0" err="1"/>
              <a:t>Karlstrom</a:t>
            </a:r>
            <a:r>
              <a:rPr lang="zh-TW" altLang="en-US" b="0" dirty="0"/>
              <a:t>傑出教育家獎。</a:t>
            </a:r>
            <a:endParaRPr lang="en-US" altLang="zh-TW" b="0" dirty="0"/>
          </a:p>
          <a:p>
            <a:pPr marL="342900" indent="-342900">
              <a:buFont typeface="Arial" panose="020B0604020202020204" pitchFamily="34" charset="0"/>
              <a:buChar char="•"/>
            </a:pPr>
            <a:r>
              <a:rPr lang="en-US" altLang="zh-TW" b="0" dirty="0"/>
              <a:t>2012</a:t>
            </a:r>
            <a:r>
              <a:rPr lang="zh-TW" altLang="en-US" b="0" dirty="0"/>
              <a:t>年，他被任命為巴黎的</a:t>
            </a:r>
            <a:r>
              <a:rPr lang="en-US" altLang="zh-TW" b="0" dirty="0"/>
              <a:t>Blaise Pascal</a:t>
            </a:r>
            <a:r>
              <a:rPr lang="zh-TW" altLang="en-US" b="0" dirty="0"/>
              <a:t>主席，授予“國際知名的所有學科的外國科學家”，以及法國國家知識產權局高級評審團。</a:t>
            </a:r>
            <a:endParaRPr lang="zh-TW" altLang="en-US" dirty="0"/>
          </a:p>
        </p:txBody>
      </p:sp>
      <p:pic>
        <p:nvPicPr>
          <p:cNvPr id="4" name="圖片 3"/>
          <p:cNvPicPr>
            <a:picLocks noChangeAspect="1"/>
          </p:cNvPicPr>
          <p:nvPr/>
        </p:nvPicPr>
        <p:blipFill>
          <a:blip r:embed="rId2"/>
          <a:stretch>
            <a:fillRect/>
          </a:stretch>
        </p:blipFill>
        <p:spPr>
          <a:xfrm>
            <a:off x="7452320" y="110510"/>
            <a:ext cx="715144" cy="1039194"/>
          </a:xfrm>
          <a:prstGeom prst="rect">
            <a:avLst/>
          </a:prstGeom>
        </p:spPr>
      </p:pic>
    </p:spTree>
    <p:extLst>
      <p:ext uri="{BB962C8B-B14F-4D97-AF65-F5344CB8AC3E}">
        <p14:creationId xmlns:p14="http://schemas.microsoft.com/office/powerpoint/2010/main" val="344130181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作者</a:t>
            </a:r>
            <a:r>
              <a:rPr lang="en-US" altLang="zh-TW" dirty="0"/>
              <a:t>: Peter </a:t>
            </a:r>
            <a:r>
              <a:rPr lang="en-US" altLang="zh-TW" dirty="0" err="1"/>
              <a:t>Norvig</a:t>
            </a:r>
            <a:endParaRPr lang="zh-TW" altLang="en-US" dirty="0"/>
          </a:p>
        </p:txBody>
      </p:sp>
      <p:sp>
        <p:nvSpPr>
          <p:cNvPr id="3" name="內容版面配置區 2"/>
          <p:cNvSpPr>
            <a:spLocks noGrp="1"/>
          </p:cNvSpPr>
          <p:nvPr>
            <p:ph idx="1"/>
          </p:nvPr>
        </p:nvSpPr>
        <p:spPr/>
        <p:txBody>
          <a:bodyPr/>
          <a:lstStyle/>
          <a:p>
            <a:r>
              <a:rPr lang="zh-TW" altLang="en-US" dirty="0"/>
              <a:t>彼德</a:t>
            </a:r>
            <a:r>
              <a:rPr lang="en-US" altLang="zh-TW" dirty="0"/>
              <a:t>·</a:t>
            </a:r>
            <a:r>
              <a:rPr lang="zh-TW" altLang="en-US" dirty="0"/>
              <a:t>諾米格（英語：</a:t>
            </a:r>
            <a:r>
              <a:rPr lang="en-US" altLang="zh-TW" dirty="0"/>
              <a:t>Peter </a:t>
            </a:r>
            <a:r>
              <a:rPr lang="en-US" altLang="zh-TW" dirty="0" err="1"/>
              <a:t>Norvig</a:t>
            </a:r>
            <a:r>
              <a:rPr lang="zh-TW" altLang="en-US" dirty="0"/>
              <a:t>，</a:t>
            </a:r>
            <a:r>
              <a:rPr lang="en-US" altLang="zh-TW" dirty="0"/>
              <a:t>1956</a:t>
            </a:r>
            <a:r>
              <a:rPr lang="zh-TW" altLang="en-US" dirty="0"/>
              <a:t>年</a:t>
            </a:r>
            <a:r>
              <a:rPr lang="en-US" altLang="zh-TW" dirty="0"/>
              <a:t>12</a:t>
            </a:r>
            <a:r>
              <a:rPr lang="zh-TW" altLang="en-US" dirty="0"/>
              <a:t>月</a:t>
            </a:r>
            <a:r>
              <a:rPr lang="en-US" altLang="zh-TW" dirty="0"/>
              <a:t>4</a:t>
            </a:r>
            <a:r>
              <a:rPr lang="zh-TW" altLang="en-US" dirty="0"/>
              <a:t>日－），生於美國，電腦科學，專長為人工智慧，為</a:t>
            </a:r>
            <a:r>
              <a:rPr lang="en-US" altLang="zh-TW" dirty="0" err="1"/>
              <a:t>JScheme</a:t>
            </a:r>
            <a:r>
              <a:rPr lang="zh-TW" altLang="en-US" dirty="0"/>
              <a:t>的共同作者之一。</a:t>
            </a:r>
            <a:endParaRPr lang="en-US" altLang="zh-TW" dirty="0"/>
          </a:p>
          <a:p>
            <a:r>
              <a:rPr lang="zh-TW" altLang="en-US" dirty="0"/>
              <a:t>現為</a:t>
            </a:r>
            <a:r>
              <a:rPr lang="en-US" altLang="zh-TW" dirty="0"/>
              <a:t>Google</a:t>
            </a:r>
            <a:r>
              <a:rPr lang="zh-TW" altLang="en-US" dirty="0"/>
              <a:t>公司研究總監，曾任</a:t>
            </a:r>
            <a:r>
              <a:rPr lang="en-US" altLang="zh-TW" dirty="0"/>
              <a:t>Google</a:t>
            </a:r>
            <a:r>
              <a:rPr lang="zh-TW" altLang="en-US" dirty="0"/>
              <a:t>搜尋品質總監（</a:t>
            </a:r>
            <a:r>
              <a:rPr lang="en-US" altLang="zh-TW" dirty="0"/>
              <a:t>Director of Search Quality</a:t>
            </a:r>
            <a:r>
              <a:rPr lang="zh-TW" altLang="en-US" dirty="0"/>
              <a:t>）</a:t>
            </a:r>
            <a:endParaRPr lang="en-US" altLang="zh-TW" dirty="0"/>
          </a:p>
          <a:p>
            <a:r>
              <a:rPr lang="zh-TW" altLang="en-US" b="0" dirty="0"/>
              <a:t>他是</a:t>
            </a:r>
            <a:r>
              <a:rPr lang="zh-TW" altLang="en-US" b="0" dirty="0">
                <a:hlinkClick r:id="rId2" tooltip="美國人工智慧協會"/>
              </a:rPr>
              <a:t>美國人工智慧協會</a:t>
            </a:r>
            <a:r>
              <a:rPr lang="zh-TW" altLang="en-US" b="0" dirty="0"/>
              <a:t>的創始會員之一。</a:t>
            </a:r>
            <a:r>
              <a:rPr lang="en-US" altLang="zh-TW" b="0" dirty="0"/>
              <a:t>2006</a:t>
            </a:r>
            <a:r>
              <a:rPr lang="zh-TW" altLang="en-US" b="0" dirty="0"/>
              <a:t>年，成為</a:t>
            </a:r>
            <a:r>
              <a:rPr lang="zh-TW" altLang="en-US" b="0" dirty="0">
                <a:hlinkClick r:id="rId3" tooltip="電腦協會"/>
              </a:rPr>
              <a:t>電腦協會</a:t>
            </a:r>
            <a:r>
              <a:rPr lang="zh-TW" altLang="en-US" b="0" dirty="0"/>
              <a:t>（</a:t>
            </a:r>
            <a:r>
              <a:rPr lang="en-US" altLang="zh-TW" b="0" dirty="0"/>
              <a:t>ACM</a:t>
            </a:r>
            <a:r>
              <a:rPr lang="zh-TW" altLang="en-US" b="0" dirty="0"/>
              <a:t>）院士。</a:t>
            </a:r>
            <a:endParaRPr lang="zh-TW" altLang="en-US" dirty="0"/>
          </a:p>
        </p:txBody>
      </p:sp>
      <p:pic>
        <p:nvPicPr>
          <p:cNvPr id="4" name="圖片 3"/>
          <p:cNvPicPr>
            <a:picLocks noChangeAspect="1"/>
          </p:cNvPicPr>
          <p:nvPr/>
        </p:nvPicPr>
        <p:blipFill>
          <a:blip r:embed="rId4"/>
          <a:stretch>
            <a:fillRect/>
          </a:stretch>
        </p:blipFill>
        <p:spPr>
          <a:xfrm>
            <a:off x="6804248" y="3840356"/>
            <a:ext cx="1512168" cy="1537371"/>
          </a:xfrm>
          <a:prstGeom prst="rect">
            <a:avLst/>
          </a:prstGeom>
        </p:spPr>
      </p:pic>
    </p:spTree>
    <p:extLst>
      <p:ext uri="{BB962C8B-B14F-4D97-AF65-F5344CB8AC3E}">
        <p14:creationId xmlns:p14="http://schemas.microsoft.com/office/powerpoint/2010/main" val="114313221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3 Waves of AI</a:t>
            </a:r>
            <a:endParaRPr lang="zh-TW" altLang="en-US" dirty="0"/>
          </a:p>
        </p:txBody>
      </p:sp>
      <p:sp>
        <p:nvSpPr>
          <p:cNvPr id="3" name="內容版面配置區 2"/>
          <p:cNvSpPr>
            <a:spLocks noGrp="1"/>
          </p:cNvSpPr>
          <p:nvPr>
            <p:ph idx="1"/>
          </p:nvPr>
        </p:nvSpPr>
        <p:spPr/>
        <p:txBody>
          <a:bodyPr/>
          <a:lstStyle/>
          <a:p>
            <a:r>
              <a:rPr lang="en-US" altLang="zh-TW" dirty="0"/>
              <a:t> </a:t>
            </a:r>
            <a:endParaRPr lang="zh-TW" altLang="en-US" dirty="0"/>
          </a:p>
        </p:txBody>
      </p:sp>
      <p:pic>
        <p:nvPicPr>
          <p:cNvPr id="4" name="圖片 3"/>
          <p:cNvPicPr>
            <a:picLocks noChangeAspect="1"/>
          </p:cNvPicPr>
          <p:nvPr/>
        </p:nvPicPr>
        <p:blipFill>
          <a:blip r:embed="rId2"/>
          <a:stretch>
            <a:fillRect/>
          </a:stretch>
        </p:blipFill>
        <p:spPr>
          <a:xfrm>
            <a:off x="1547664" y="1556792"/>
            <a:ext cx="5904656" cy="3783383"/>
          </a:xfrm>
          <a:prstGeom prst="rect">
            <a:avLst/>
          </a:prstGeom>
        </p:spPr>
      </p:pic>
      <p:sp>
        <p:nvSpPr>
          <p:cNvPr id="5" name="矩形 4"/>
          <p:cNvSpPr/>
          <p:nvPr/>
        </p:nvSpPr>
        <p:spPr>
          <a:xfrm>
            <a:off x="5364088" y="5255891"/>
            <a:ext cx="1421904" cy="461665"/>
          </a:xfrm>
          <a:prstGeom prst="rect">
            <a:avLst/>
          </a:prstGeom>
        </p:spPr>
        <p:txBody>
          <a:bodyPr wrap="square">
            <a:spAutoFit/>
          </a:bodyPr>
          <a:lstStyle/>
          <a:p>
            <a:r>
              <a:rPr lang="en-US" altLang="zh-TW" sz="1200" dirty="0"/>
              <a:t>The availability of very large data sets</a:t>
            </a:r>
            <a:endParaRPr lang="zh-TW" altLang="en-US" sz="1200" dirty="0"/>
          </a:p>
        </p:txBody>
      </p:sp>
      <p:sp>
        <p:nvSpPr>
          <p:cNvPr id="6" name="矩形 5"/>
          <p:cNvSpPr/>
          <p:nvPr/>
        </p:nvSpPr>
        <p:spPr>
          <a:xfrm>
            <a:off x="3563888" y="5096873"/>
            <a:ext cx="1426371" cy="954107"/>
          </a:xfrm>
          <a:prstGeom prst="rect">
            <a:avLst/>
          </a:prstGeom>
        </p:spPr>
        <p:txBody>
          <a:bodyPr wrap="square">
            <a:spAutoFit/>
          </a:bodyPr>
          <a:lstStyle/>
          <a:p>
            <a:r>
              <a:rPr lang="en-US" altLang="zh-TW" sz="1400" dirty="0"/>
              <a:t>The emergence of intelligent agents. Ex: internet</a:t>
            </a:r>
            <a:endParaRPr lang="zh-TW" altLang="en-US" sz="1400" dirty="0"/>
          </a:p>
        </p:txBody>
      </p:sp>
    </p:spTree>
    <p:extLst>
      <p:ext uri="{BB962C8B-B14F-4D97-AF65-F5344CB8AC3E}">
        <p14:creationId xmlns:p14="http://schemas.microsoft.com/office/powerpoint/2010/main" val="53683733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CN" b="0" dirty="0">
                <a:effectLst/>
              </a:rPr>
              <a:t>《</a:t>
            </a:r>
            <a:r>
              <a:rPr lang="zh-CN" altLang="en-US" b="0" dirty="0">
                <a:effectLst/>
              </a:rPr>
              <a:t>探尋人工智慧</a:t>
            </a:r>
            <a:r>
              <a:rPr lang="en-US" altLang="zh-CN" b="0" dirty="0">
                <a:effectLst/>
              </a:rPr>
              <a:t>》</a:t>
            </a:r>
            <a:r>
              <a:rPr lang="zh-TW" altLang="en-US" b="0" dirty="0">
                <a:effectLst/>
              </a:rPr>
              <a:t>影集</a:t>
            </a:r>
            <a:endParaRPr lang="zh-TW" altLang="en-US" dirty="0"/>
          </a:p>
        </p:txBody>
      </p:sp>
      <p:sp>
        <p:nvSpPr>
          <p:cNvPr id="3" name="內容版面配置區 2"/>
          <p:cNvSpPr>
            <a:spLocks noGrp="1"/>
          </p:cNvSpPr>
          <p:nvPr>
            <p:ph idx="1"/>
          </p:nvPr>
        </p:nvSpPr>
        <p:spPr/>
        <p:txBody>
          <a:bodyPr/>
          <a:lstStyle/>
          <a:p>
            <a:r>
              <a:rPr lang="zh-CN" altLang="en-US" dirty="0"/>
              <a:t>人工智能</a:t>
            </a:r>
            <a:r>
              <a:rPr lang="zh-TW" altLang="en-US" dirty="0"/>
              <a:t>歷史</a:t>
            </a:r>
            <a:endParaRPr lang="en-US" altLang="zh-CN" dirty="0"/>
          </a:p>
          <a:p>
            <a:r>
              <a:rPr lang="en-US" altLang="zh-CN" b="0" dirty="0"/>
              <a:t>《</a:t>
            </a:r>
            <a:r>
              <a:rPr lang="zh-CN" altLang="en-US" b="0" dirty="0"/>
              <a:t>杨澜访谈录</a:t>
            </a:r>
            <a:r>
              <a:rPr lang="en-US" altLang="zh-CN" b="0" dirty="0"/>
              <a:t>》</a:t>
            </a:r>
            <a:r>
              <a:rPr lang="zh-CN" altLang="en-US" b="0" dirty="0"/>
              <a:t>人工智能系列纪录片</a:t>
            </a:r>
            <a:r>
              <a:rPr lang="en-US" altLang="zh-CN" b="0" dirty="0"/>
              <a:t>——《</a:t>
            </a:r>
            <a:r>
              <a:rPr lang="zh-CN" altLang="en-US" b="0" dirty="0"/>
              <a:t>探寻人工智能</a:t>
            </a:r>
            <a:r>
              <a:rPr lang="en-US" altLang="zh-CN" b="0" dirty="0"/>
              <a:t>》</a:t>
            </a:r>
          </a:p>
          <a:p>
            <a:r>
              <a:rPr lang="en-US" altLang="zh-TW" sz="1800">
                <a:hlinkClick r:id="rId2"/>
              </a:rPr>
              <a:t>https://www.youtube.com/watch?v=DFpBcbaDjLY&amp;ab_channel=%E6%9D%A8%E6%BE%9C%E5%B7%A5%E4%BD%9C%E5%AE%A4YangLanStudio</a:t>
            </a:r>
            <a:endParaRPr lang="en-US" altLang="zh-TW" sz="1800"/>
          </a:p>
          <a:p>
            <a:endParaRPr lang="en-US" altLang="zh-TW" sz="1800"/>
          </a:p>
          <a:p>
            <a:r>
              <a:rPr lang="en-US" altLang="zh-TW" sz="1800">
                <a:hlinkClick r:id="rId3"/>
              </a:rPr>
              <a:t>https://www.youtube.com/watch?v=DFpBcbaDjLY&amp;t=2s</a:t>
            </a:r>
            <a:endParaRPr lang="en-US" altLang="zh-TW" sz="1800"/>
          </a:p>
          <a:p>
            <a:endParaRPr lang="en-US" altLang="zh-TW" sz="1800"/>
          </a:p>
          <a:p>
            <a:r>
              <a:rPr lang="en-US" altLang="zh-TW" sz="1800"/>
              <a:t>https://youtu.be/DFpBcbaDjLY</a:t>
            </a:r>
          </a:p>
          <a:p>
            <a:endParaRPr lang="en-US" altLang="zh-TW" sz="1800"/>
          </a:p>
          <a:p>
            <a:r>
              <a:rPr lang="en-US" altLang="zh-TW" sz="1800">
                <a:hlinkClick r:id="rId4"/>
              </a:rPr>
              <a:t>https://youtu.be/DFpBcbaDjLY?list=PLzK__l306zetgL7P0G715phr3NzmpuUzc</a:t>
            </a:r>
          </a:p>
          <a:p>
            <a:endParaRPr lang="en-US" altLang="zh-TW" sz="1800">
              <a:hlinkClick r:id="rId4"/>
            </a:endParaRPr>
          </a:p>
          <a:p>
            <a:r>
              <a:rPr lang="en-US" altLang="zh-TW" sz="1800">
                <a:hlinkClick r:id="rId4"/>
              </a:rPr>
              <a:t>https://www.youtube.com/watch?v=nFbVhOHtg-A&amp;list=PLzK__l306zev42z_eHfEJ6THxtFzFKuHq&amp;index=9</a:t>
            </a:r>
            <a:endParaRPr lang="en-US" altLang="zh-TW" sz="1800"/>
          </a:p>
          <a:p>
            <a:endParaRPr lang="en-US" altLang="zh-TW" sz="1800"/>
          </a:p>
          <a:p>
            <a:r>
              <a:rPr lang="en-US" altLang="zh-TW" sz="1800"/>
              <a:t>https</a:t>
            </a:r>
            <a:r>
              <a:rPr lang="en-US" altLang="zh-TW" sz="1800" dirty="0"/>
              <a:t>://www.bilibili.com/video/BV1LW411Y7Ui/?p=8</a:t>
            </a:r>
            <a:endParaRPr lang="zh-TW" altLang="en-US" sz="1800" dirty="0"/>
          </a:p>
        </p:txBody>
      </p:sp>
    </p:spTree>
    <p:extLst>
      <p:ext uri="{BB962C8B-B14F-4D97-AF65-F5344CB8AC3E}">
        <p14:creationId xmlns:p14="http://schemas.microsoft.com/office/powerpoint/2010/main" val="112734327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effectLst/>
              </a:rPr>
              <a:t>Alpha Go</a:t>
            </a:r>
            <a:endParaRPr lang="zh-TW" altLang="en-US" dirty="0"/>
          </a:p>
        </p:txBody>
      </p:sp>
      <p:sp>
        <p:nvSpPr>
          <p:cNvPr id="3" name="內容版面配置區 2"/>
          <p:cNvSpPr>
            <a:spLocks noGrp="1"/>
          </p:cNvSpPr>
          <p:nvPr>
            <p:ph idx="1"/>
          </p:nvPr>
        </p:nvSpPr>
        <p:spPr/>
        <p:txBody>
          <a:bodyPr/>
          <a:lstStyle/>
          <a:p>
            <a:r>
              <a:rPr lang="en-US" altLang="zh-TW" b="0" dirty="0"/>
              <a:t>Alpha go</a:t>
            </a:r>
            <a:r>
              <a:rPr lang="zh-TW" altLang="en-US" b="0" dirty="0"/>
              <a:t>用什麼算法擊敗李世石？</a:t>
            </a:r>
          </a:p>
          <a:p>
            <a:r>
              <a:rPr lang="en-US" altLang="zh-TW" dirty="0">
                <a:hlinkClick r:id="rId2"/>
              </a:rPr>
              <a:t>https://www.youtube.com/watch?v=jBTm2xsQgW0</a:t>
            </a:r>
            <a:endParaRPr lang="en-US" altLang="zh-TW" dirty="0"/>
          </a:p>
          <a:p>
            <a:r>
              <a:rPr lang="en-US" altLang="zh-TW" dirty="0"/>
              <a:t> </a:t>
            </a:r>
            <a:endParaRPr lang="zh-TW" altLang="en-US" dirty="0"/>
          </a:p>
        </p:txBody>
      </p:sp>
    </p:spTree>
    <p:extLst>
      <p:ext uri="{BB962C8B-B14F-4D97-AF65-F5344CB8AC3E}">
        <p14:creationId xmlns:p14="http://schemas.microsoft.com/office/powerpoint/2010/main" val="366813317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FB0117-64BA-903C-5AEB-FD714A903EC9}"/>
              </a:ext>
            </a:extLst>
          </p:cNvPr>
          <p:cNvSpPr>
            <a:spLocks noGrp="1"/>
          </p:cNvSpPr>
          <p:nvPr>
            <p:ph type="title"/>
          </p:nvPr>
        </p:nvSpPr>
        <p:spPr/>
        <p:txBody>
          <a:bodyPr/>
          <a:lstStyle/>
          <a:p>
            <a:r>
              <a:rPr lang="en-US" altLang="zh-TW"/>
              <a:t>AlphaGo</a:t>
            </a:r>
            <a:r>
              <a:rPr lang="zh-TW" altLang="en-US"/>
              <a:t>致勝原理分解</a:t>
            </a:r>
            <a:r>
              <a:rPr lang="en-US" altLang="zh-TW"/>
              <a:t>--</a:t>
            </a:r>
            <a:r>
              <a:rPr lang="zh-TW" altLang="en-US"/>
              <a:t>蒙地卡羅樹搜尋</a:t>
            </a:r>
          </a:p>
        </p:txBody>
      </p:sp>
      <p:sp>
        <p:nvSpPr>
          <p:cNvPr id="3" name="內容版面配置區 2">
            <a:extLst>
              <a:ext uri="{FF2B5EF4-FFF2-40B4-BE49-F238E27FC236}">
                <a16:creationId xmlns:a16="http://schemas.microsoft.com/office/drawing/2014/main" id="{F806B674-D903-F8A0-4FCE-A04EF382B9CE}"/>
              </a:ext>
            </a:extLst>
          </p:cNvPr>
          <p:cNvSpPr>
            <a:spLocks noGrp="1"/>
          </p:cNvSpPr>
          <p:nvPr>
            <p:ph idx="1"/>
          </p:nvPr>
        </p:nvSpPr>
        <p:spPr/>
        <p:txBody>
          <a:bodyPr/>
          <a:lstStyle/>
          <a:p>
            <a:r>
              <a:rPr lang="en-US" altLang="zh-TW">
                <a:hlinkClick r:id="rId2"/>
              </a:rPr>
              <a:t>https://youtu.be/-TBmLeeJrw8</a:t>
            </a:r>
            <a:r>
              <a:rPr lang="en-US" altLang="zh-TW"/>
              <a:t> (</a:t>
            </a:r>
            <a:r>
              <a:rPr lang="zh-TW" altLang="en-US" b="0" i="0">
                <a:solidFill>
                  <a:srgbClr val="131313"/>
                </a:solidFill>
                <a:effectLst/>
                <a:latin typeface="Roboto" panose="02000000000000000000" pitchFamily="2" charset="0"/>
              </a:rPr>
              <a:t>賭徒謬誤</a:t>
            </a:r>
            <a:r>
              <a:rPr lang="en-US" altLang="zh-TW" b="0" i="0">
                <a:solidFill>
                  <a:srgbClr val="131313"/>
                </a:solidFill>
                <a:effectLst/>
                <a:latin typeface="Roboto" panose="02000000000000000000" pitchFamily="2" charset="0"/>
              </a:rPr>
              <a:t>?</a:t>
            </a:r>
            <a:r>
              <a:rPr lang="en-US" altLang="zh-TW"/>
              <a:t>)</a:t>
            </a:r>
          </a:p>
          <a:p>
            <a:endParaRPr lang="en-US" altLang="zh-TW">
              <a:hlinkClick r:id="rId3"/>
            </a:endParaRPr>
          </a:p>
          <a:p>
            <a:endParaRPr lang="en-US" altLang="zh-TW">
              <a:hlinkClick r:id="rId3"/>
            </a:endParaRPr>
          </a:p>
          <a:p>
            <a:endParaRPr lang="en-US" altLang="zh-TW">
              <a:hlinkClick r:id="rId3"/>
            </a:endParaRPr>
          </a:p>
          <a:p>
            <a:endParaRPr lang="en-US" altLang="zh-TW">
              <a:hlinkClick r:id="rId3"/>
            </a:endParaRPr>
          </a:p>
          <a:p>
            <a:endParaRPr lang="en-US" altLang="zh-TW">
              <a:hlinkClick r:id="rId3"/>
            </a:endParaRPr>
          </a:p>
          <a:p>
            <a:endParaRPr lang="en-US" altLang="zh-TW">
              <a:hlinkClick r:id="rId3"/>
            </a:endParaRPr>
          </a:p>
          <a:p>
            <a:endParaRPr lang="en-US" altLang="zh-TW">
              <a:hlinkClick r:id="rId3"/>
            </a:endParaRPr>
          </a:p>
          <a:p>
            <a:endParaRPr lang="en-US" altLang="zh-TW">
              <a:hlinkClick r:id="rId3"/>
            </a:endParaRPr>
          </a:p>
          <a:p>
            <a:endParaRPr lang="en-US" altLang="zh-TW">
              <a:hlinkClick r:id="rId3"/>
            </a:endParaRPr>
          </a:p>
          <a:p>
            <a:endParaRPr lang="en-US" altLang="zh-TW">
              <a:hlinkClick r:id="rId3"/>
            </a:endParaRPr>
          </a:p>
          <a:p>
            <a:r>
              <a:rPr lang="en-US" altLang="zh-TW">
                <a:hlinkClick r:id="rId3"/>
              </a:rPr>
              <a:t>https://www.youtube.com/watch?app=desktop&amp;v=FjFDImV-yWc</a:t>
            </a:r>
            <a:endParaRPr lang="en-US" altLang="zh-TW"/>
          </a:p>
          <a:p>
            <a:endParaRPr lang="zh-TW" altLang="en-US"/>
          </a:p>
        </p:txBody>
      </p:sp>
      <p:pic>
        <p:nvPicPr>
          <p:cNvPr id="5" name="圖片 4">
            <a:extLst>
              <a:ext uri="{FF2B5EF4-FFF2-40B4-BE49-F238E27FC236}">
                <a16:creationId xmlns:a16="http://schemas.microsoft.com/office/drawing/2014/main" id="{B46D41FD-762D-CBC5-03F8-62B97913AFDD}"/>
              </a:ext>
            </a:extLst>
          </p:cNvPr>
          <p:cNvPicPr>
            <a:picLocks noChangeAspect="1"/>
          </p:cNvPicPr>
          <p:nvPr/>
        </p:nvPicPr>
        <p:blipFill>
          <a:blip r:embed="rId4"/>
          <a:stretch>
            <a:fillRect/>
          </a:stretch>
        </p:blipFill>
        <p:spPr>
          <a:xfrm>
            <a:off x="690480" y="1628800"/>
            <a:ext cx="7596336" cy="2981831"/>
          </a:xfrm>
          <a:prstGeom prst="rect">
            <a:avLst/>
          </a:prstGeom>
        </p:spPr>
      </p:pic>
    </p:spTree>
    <p:extLst>
      <p:ext uri="{BB962C8B-B14F-4D97-AF65-F5344CB8AC3E}">
        <p14:creationId xmlns:p14="http://schemas.microsoft.com/office/powerpoint/2010/main" val="346632157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History of AI</a:t>
            </a:r>
            <a:endParaRPr lang="zh-TW" altLang="en-US" dirty="0"/>
          </a:p>
        </p:txBody>
      </p:sp>
      <p:sp>
        <p:nvSpPr>
          <p:cNvPr id="3" name="內容版面配置區 2"/>
          <p:cNvSpPr>
            <a:spLocks noGrp="1"/>
          </p:cNvSpPr>
          <p:nvPr>
            <p:ph idx="1"/>
          </p:nvPr>
        </p:nvSpPr>
        <p:spPr/>
        <p:txBody>
          <a:bodyPr/>
          <a:lstStyle/>
          <a:p>
            <a:r>
              <a:rPr lang="en-US" altLang="zh-TW" dirty="0">
                <a:hlinkClick r:id="rId2"/>
              </a:rPr>
              <a:t>https://www.bosch.com/stories/history-of-artificial-intelligence/</a:t>
            </a:r>
            <a:endParaRPr lang="zh-TW" altLang="en-US" dirty="0"/>
          </a:p>
        </p:txBody>
      </p:sp>
      <p:pic>
        <p:nvPicPr>
          <p:cNvPr id="4" name="圖片 3"/>
          <p:cNvPicPr>
            <a:picLocks noChangeAspect="1"/>
          </p:cNvPicPr>
          <p:nvPr/>
        </p:nvPicPr>
        <p:blipFill>
          <a:blip r:embed="rId3"/>
          <a:stretch>
            <a:fillRect/>
          </a:stretch>
        </p:blipFill>
        <p:spPr>
          <a:xfrm>
            <a:off x="1187624" y="2182396"/>
            <a:ext cx="6760609" cy="3954397"/>
          </a:xfrm>
          <a:prstGeom prst="rect">
            <a:avLst/>
          </a:prstGeom>
        </p:spPr>
      </p:pic>
    </p:spTree>
    <p:extLst>
      <p:ext uri="{BB962C8B-B14F-4D97-AF65-F5344CB8AC3E}">
        <p14:creationId xmlns:p14="http://schemas.microsoft.com/office/powerpoint/2010/main" val="381358753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7852" y="44624"/>
            <a:ext cx="8264525" cy="720725"/>
          </a:xfrm>
        </p:spPr>
        <p:txBody>
          <a:bodyPr/>
          <a:lstStyle/>
          <a:p>
            <a:r>
              <a:rPr lang="en-US" altLang="zh-TW" sz="2400" dirty="0">
                <a:hlinkClick r:id="rId2"/>
              </a:rPr>
              <a:t>https://www.youtube.com/watch?v=JAXyWEZQrq4</a:t>
            </a:r>
            <a:endParaRPr lang="zh-TW" altLang="en-US" sz="2400" dirty="0"/>
          </a:p>
        </p:txBody>
      </p:sp>
      <p:sp>
        <p:nvSpPr>
          <p:cNvPr id="3" name="內容版面配置區 2"/>
          <p:cNvSpPr>
            <a:spLocks noGrp="1"/>
          </p:cNvSpPr>
          <p:nvPr>
            <p:ph idx="1"/>
          </p:nvPr>
        </p:nvSpPr>
        <p:spPr/>
        <p:txBody>
          <a:bodyPr/>
          <a:lstStyle/>
          <a:p>
            <a:endParaRPr lang="zh-TW" altLang="en-US"/>
          </a:p>
        </p:txBody>
      </p:sp>
      <p:pic>
        <p:nvPicPr>
          <p:cNvPr id="5" name="圖片 4"/>
          <p:cNvPicPr>
            <a:picLocks noChangeAspect="1"/>
          </p:cNvPicPr>
          <p:nvPr/>
        </p:nvPicPr>
        <p:blipFill>
          <a:blip r:embed="rId3"/>
          <a:stretch>
            <a:fillRect/>
          </a:stretch>
        </p:blipFill>
        <p:spPr>
          <a:xfrm>
            <a:off x="421053" y="1556792"/>
            <a:ext cx="7858125" cy="4419600"/>
          </a:xfrm>
          <a:prstGeom prst="rect">
            <a:avLst/>
          </a:prstGeom>
        </p:spPr>
      </p:pic>
    </p:spTree>
    <p:extLst>
      <p:ext uri="{BB962C8B-B14F-4D97-AF65-F5344CB8AC3E}">
        <p14:creationId xmlns:p14="http://schemas.microsoft.com/office/powerpoint/2010/main" val="22990124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History of AI</a:t>
            </a:r>
            <a:endParaRPr lang="zh-TW" altLang="en-US" dirty="0"/>
          </a:p>
        </p:txBody>
      </p:sp>
      <p:sp>
        <p:nvSpPr>
          <p:cNvPr id="3" name="內容版面配置區 2"/>
          <p:cNvSpPr>
            <a:spLocks noGrp="1"/>
          </p:cNvSpPr>
          <p:nvPr>
            <p:ph idx="1"/>
          </p:nvPr>
        </p:nvSpPr>
        <p:spPr/>
        <p:txBody>
          <a:bodyPr/>
          <a:lstStyle/>
          <a:p>
            <a:r>
              <a:rPr lang="en-US" altLang="zh-TW" sz="2000" dirty="0"/>
              <a:t>• 1940-1950: Gestation of AI    </a:t>
            </a:r>
            <a:r>
              <a:rPr lang="zh-TW" altLang="en-US" sz="2000" dirty="0">
                <a:solidFill>
                  <a:srgbClr val="7030A0"/>
                </a:solidFill>
              </a:rPr>
              <a:t>孵育期</a:t>
            </a:r>
            <a:endParaRPr lang="en-US" altLang="zh-TW" sz="2000" dirty="0">
              <a:solidFill>
                <a:srgbClr val="7030A0"/>
              </a:solidFill>
            </a:endParaRPr>
          </a:p>
          <a:p>
            <a:r>
              <a:rPr lang="en-US" altLang="zh-TW" sz="2000" dirty="0"/>
              <a:t>– McCulloch &amp; Pitts: Boolean circuit to model of brain</a:t>
            </a:r>
          </a:p>
          <a:p>
            <a:r>
              <a:rPr lang="en-US" altLang="zh-TW" sz="2000" dirty="0"/>
              <a:t>– Turing’s Computing Machinery and Intelligence</a:t>
            </a:r>
          </a:p>
          <a:p>
            <a:pPr lvl="4"/>
            <a:r>
              <a:rPr lang="en-US" altLang="zh-TW" sz="1200" dirty="0">
                <a:hlinkClick r:id="rId2"/>
              </a:rPr>
              <a:t>http://www.turingarchive.org/browse.php/B/9</a:t>
            </a:r>
            <a:endParaRPr lang="en-US" altLang="zh-TW" sz="1200" dirty="0"/>
          </a:p>
          <a:p>
            <a:endParaRPr lang="en-US" altLang="zh-TW" sz="2000" dirty="0"/>
          </a:p>
          <a:p>
            <a:r>
              <a:rPr lang="en-US" altLang="zh-TW" sz="2000" dirty="0"/>
              <a:t>• 1950-1970: Early enthusiasm, great expectations </a:t>
            </a:r>
            <a:r>
              <a:rPr lang="zh-TW" altLang="en-US" sz="2000" dirty="0">
                <a:solidFill>
                  <a:srgbClr val="7030A0"/>
                </a:solidFill>
              </a:rPr>
              <a:t>早期的熱情，很大的期望</a:t>
            </a:r>
            <a:endParaRPr lang="en-US" altLang="zh-TW" sz="2000" dirty="0">
              <a:solidFill>
                <a:srgbClr val="7030A0"/>
              </a:solidFill>
            </a:endParaRPr>
          </a:p>
          <a:p>
            <a:r>
              <a:rPr lang="en-US" altLang="zh-TW" sz="2000" dirty="0"/>
              <a:t>– Early AI programs, Samuel’s checkers program</a:t>
            </a:r>
          </a:p>
          <a:p>
            <a:r>
              <a:rPr lang="en-US" altLang="zh-TW" sz="2000" dirty="0"/>
              <a:t>– Birth of AI @ Dartmouth meeting 1956.</a:t>
            </a:r>
          </a:p>
          <a:p>
            <a:r>
              <a:rPr lang="en-US" altLang="zh-TW" sz="2000" dirty="0"/>
              <a:t>– Check out the MIT video “The thinking Machine” on </a:t>
            </a:r>
            <a:r>
              <a:rPr lang="en-US" altLang="zh-TW" sz="2000" dirty="0" err="1"/>
              <a:t>youtube</a:t>
            </a:r>
            <a:endParaRPr lang="en-US" altLang="zh-TW" sz="2000" dirty="0"/>
          </a:p>
          <a:p>
            <a:pPr lvl="4"/>
            <a:r>
              <a:rPr lang="en-US" altLang="zh-TW" sz="1200" dirty="0">
                <a:solidFill>
                  <a:srgbClr val="00B0F0"/>
                </a:solidFill>
                <a:hlinkClick r:id="rId3"/>
              </a:rPr>
              <a:t>https://www.youtube.com/watch?v=aygSMgK3BEM</a:t>
            </a:r>
            <a:endParaRPr lang="en-US" altLang="zh-TW" sz="1200" dirty="0">
              <a:solidFill>
                <a:srgbClr val="00B0F0"/>
              </a:solidFill>
            </a:endParaRPr>
          </a:p>
          <a:p>
            <a:endParaRPr lang="en-US" altLang="zh-TW" sz="2000" dirty="0"/>
          </a:p>
          <a:p>
            <a:r>
              <a:rPr lang="en-US" altLang="zh-TW" sz="2000" dirty="0"/>
              <a:t>• 1970-1990: Knowledge-based AI  </a:t>
            </a:r>
            <a:r>
              <a:rPr lang="zh-TW" altLang="en-US" sz="2000" dirty="0">
                <a:solidFill>
                  <a:srgbClr val="7030A0"/>
                </a:solidFill>
              </a:rPr>
              <a:t>基於知識的人工智能</a:t>
            </a:r>
            <a:endParaRPr lang="en-US" altLang="zh-TW" sz="2000" dirty="0">
              <a:solidFill>
                <a:srgbClr val="7030A0"/>
              </a:solidFill>
            </a:endParaRPr>
          </a:p>
          <a:p>
            <a:r>
              <a:rPr lang="en-US" altLang="zh-TW" sz="2000" dirty="0"/>
              <a:t>– Expert systems, AI becomes an industry</a:t>
            </a:r>
          </a:p>
          <a:p>
            <a:r>
              <a:rPr lang="en-US" altLang="zh-TW" sz="2000" dirty="0"/>
              <a:t>– AI winter</a:t>
            </a:r>
            <a:endParaRPr lang="zh-TW" altLang="en-US" sz="2000" dirty="0"/>
          </a:p>
        </p:txBody>
      </p:sp>
    </p:spTree>
    <p:extLst>
      <p:ext uri="{BB962C8B-B14F-4D97-AF65-F5344CB8AC3E}">
        <p14:creationId xmlns:p14="http://schemas.microsoft.com/office/powerpoint/2010/main" val="3285889549"/>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History of AI</a:t>
            </a:r>
            <a:endParaRPr lang="zh-TW" altLang="en-US" dirty="0"/>
          </a:p>
        </p:txBody>
      </p:sp>
      <p:sp>
        <p:nvSpPr>
          <p:cNvPr id="3" name="內容版面配置區 2"/>
          <p:cNvSpPr>
            <a:spLocks noGrp="1"/>
          </p:cNvSpPr>
          <p:nvPr>
            <p:ph idx="1"/>
          </p:nvPr>
        </p:nvSpPr>
        <p:spPr/>
        <p:txBody>
          <a:bodyPr/>
          <a:lstStyle/>
          <a:p>
            <a:r>
              <a:rPr lang="en-US" altLang="zh-TW" b="0" dirty="0"/>
              <a:t>1990-present: Scientific approaches  </a:t>
            </a:r>
            <a:r>
              <a:rPr lang="zh-TW" altLang="en-US" b="0" dirty="0">
                <a:solidFill>
                  <a:srgbClr val="7030A0"/>
                </a:solidFill>
              </a:rPr>
              <a:t>採用科學方法</a:t>
            </a:r>
            <a:endParaRPr lang="en-US" altLang="zh-TW" b="0" dirty="0">
              <a:solidFill>
                <a:srgbClr val="7030A0"/>
              </a:solidFill>
            </a:endParaRPr>
          </a:p>
          <a:p>
            <a:r>
              <a:rPr lang="en-US" altLang="zh-TW" b="0" dirty="0"/>
              <a:t>– Neural Networks: le retour</a:t>
            </a:r>
          </a:p>
          <a:p>
            <a:r>
              <a:rPr lang="en-US" altLang="zh-TW" b="0" dirty="0"/>
              <a:t>– The emergence of intelligent agents</a:t>
            </a:r>
          </a:p>
          <a:p>
            <a:r>
              <a:rPr lang="en-US" altLang="zh-TW" b="0" dirty="0"/>
              <a:t>– AI becomes “scientific”, use of probability to model uncertainty</a:t>
            </a:r>
          </a:p>
          <a:p>
            <a:r>
              <a:rPr lang="zh-TW" altLang="en-US" b="0" dirty="0">
                <a:solidFill>
                  <a:srgbClr val="7030A0"/>
                </a:solidFill>
              </a:rPr>
              <a:t>   人工智能變得“科學”，利用概率來模擬不確定性</a:t>
            </a:r>
            <a:endParaRPr lang="en-US" altLang="zh-TW" b="0" dirty="0">
              <a:solidFill>
                <a:srgbClr val="7030A0"/>
              </a:solidFill>
            </a:endParaRPr>
          </a:p>
          <a:p>
            <a:r>
              <a:rPr lang="en-US" altLang="zh-TW" b="0" dirty="0"/>
              <a:t>– AI Spring!</a:t>
            </a:r>
          </a:p>
          <a:p>
            <a:r>
              <a:rPr lang="en-US" altLang="zh-TW" b="0" dirty="0"/>
              <a:t>– The availability of very large datasets.</a:t>
            </a:r>
          </a:p>
          <a:p>
            <a:pPr lvl="4"/>
            <a:r>
              <a:rPr lang="zh-TW" altLang="en-US" b="0" dirty="0"/>
              <a:t>*</a:t>
            </a:r>
            <a:r>
              <a:rPr lang="en-US" altLang="zh-TW" b="0" dirty="0"/>
              <a:t> Data will drive future discoveries and alleviate the complexity in AI.</a:t>
            </a:r>
            <a:endParaRPr lang="zh-TW" altLang="en-US" sz="1600" dirty="0"/>
          </a:p>
        </p:txBody>
      </p:sp>
    </p:spTree>
    <p:extLst>
      <p:ext uri="{BB962C8B-B14F-4D97-AF65-F5344CB8AC3E}">
        <p14:creationId xmlns:p14="http://schemas.microsoft.com/office/powerpoint/2010/main" val="188101027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智慧型代理人觀點的出現</a:t>
            </a:r>
            <a:r>
              <a:rPr lang="en-US" altLang="zh-TW" dirty="0"/>
              <a:t>(1995~)</a:t>
            </a:r>
            <a:endParaRPr lang="zh-TW" altLang="en-US" dirty="0"/>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en-US" altLang="zh-TW" sz="2000" b="0" dirty="0"/>
              <a:t>Based on the school of acting rationally</a:t>
            </a:r>
            <a:r>
              <a:rPr lang="en-US" altLang="zh-TW" sz="2000" dirty="0"/>
              <a:t>, a</a:t>
            </a:r>
            <a:r>
              <a:rPr lang="en-US" altLang="zh-TW" sz="2000" b="0" dirty="0"/>
              <a:t>rtificial intelligence </a:t>
            </a:r>
            <a:r>
              <a:rPr lang="en-US" altLang="zh-TW" sz="2000" dirty="0"/>
              <a:t>(AI) </a:t>
            </a:r>
            <a:r>
              <a:rPr lang="en-US" altLang="zh-TW" sz="2000" b="0" dirty="0"/>
              <a:t>is defined as study of rational agents. </a:t>
            </a:r>
          </a:p>
          <a:p>
            <a:pPr marL="342900" indent="-342900">
              <a:buFont typeface="Arial" panose="020B0604020202020204" pitchFamily="34" charset="0"/>
              <a:buChar char="•"/>
            </a:pPr>
            <a:r>
              <a:rPr lang="en-US" altLang="zh-TW" sz="2000" b="0" dirty="0"/>
              <a:t>A rational agent could be anything which makes decisions, like a person, firm, machine, or software, even internet. </a:t>
            </a:r>
          </a:p>
          <a:p>
            <a:pPr marL="342900" indent="-342900">
              <a:buFont typeface="Arial" panose="020B0604020202020204" pitchFamily="34" charset="0"/>
              <a:buChar char="•"/>
            </a:pPr>
            <a:r>
              <a:rPr lang="en-US" altLang="zh-TW" sz="2000" b="0" dirty="0"/>
              <a:t>It carries out an action with the best outcome after considering past and current percepts (agent’s perceptual inputs at a given instance).</a:t>
            </a:r>
          </a:p>
          <a:p>
            <a:pPr marL="342900" indent="-342900">
              <a:buFont typeface="Arial" panose="020B0604020202020204" pitchFamily="34" charset="0"/>
              <a:buChar char="•"/>
            </a:pPr>
            <a:r>
              <a:rPr lang="en-US" altLang="zh-TW" sz="2000" b="0" dirty="0"/>
              <a:t>=&gt; </a:t>
            </a:r>
            <a:r>
              <a:rPr lang="en-US" altLang="zh-TW" sz="2000" dirty="0"/>
              <a:t>an intelligent agent (IA) </a:t>
            </a:r>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r>
              <a:rPr lang="zh-TW" altLang="en-US" sz="2000" dirty="0"/>
              <a:t>基於理性地行動學派之下</a:t>
            </a:r>
            <a:r>
              <a:rPr lang="en-US" altLang="zh-TW" sz="2000" dirty="0"/>
              <a:t>, </a:t>
            </a:r>
            <a:r>
              <a:rPr lang="zh-TW" altLang="en-US" sz="2000" dirty="0"/>
              <a:t>人工智能（</a:t>
            </a:r>
            <a:r>
              <a:rPr lang="en-US" altLang="zh-TW" sz="2000" dirty="0"/>
              <a:t>AI</a:t>
            </a:r>
            <a:r>
              <a:rPr lang="zh-TW" altLang="en-US" sz="2000" dirty="0"/>
              <a:t>）被定義為對 </a:t>
            </a:r>
            <a:r>
              <a:rPr lang="zh-TW" altLang="en-US" sz="2000" dirty="0">
                <a:solidFill>
                  <a:srgbClr val="FF0000"/>
                </a:solidFill>
              </a:rPr>
              <a:t>理性代理人 </a:t>
            </a:r>
            <a:r>
              <a:rPr lang="zh-TW" altLang="en-US" sz="2000" dirty="0"/>
              <a:t>的研究。</a:t>
            </a:r>
          </a:p>
          <a:p>
            <a:pPr marL="342900" indent="-342900">
              <a:buFont typeface="Arial" panose="020B0604020202020204" pitchFamily="34" charset="0"/>
              <a:buChar char="•"/>
            </a:pPr>
            <a:r>
              <a:rPr lang="zh-TW" altLang="en-US" sz="2000" dirty="0"/>
              <a:t>理性代理人可以是可做出決策的任何事情，例如人，公司，機器或軟件甚至於是</a:t>
            </a:r>
            <a:r>
              <a:rPr lang="en-US" altLang="zh-TW" sz="2000" dirty="0"/>
              <a:t>internet</a:t>
            </a:r>
            <a:r>
              <a:rPr lang="zh-TW" altLang="en-US" sz="2000" dirty="0"/>
              <a:t>。</a:t>
            </a:r>
          </a:p>
          <a:p>
            <a:pPr marL="342900" indent="-342900">
              <a:buFont typeface="Arial" panose="020B0604020202020204" pitchFamily="34" charset="0"/>
              <a:buChar char="•"/>
            </a:pPr>
            <a:r>
              <a:rPr lang="zh-TW" altLang="en-US" sz="2000" dirty="0"/>
              <a:t>在考慮過去和當前的感知（代理人在特定情況下的感知輸入）之後，它會執行具有最佳結果的動作。</a:t>
            </a:r>
            <a:endParaRPr lang="en-US" altLang="zh-TW" sz="2000" dirty="0"/>
          </a:p>
          <a:p>
            <a:pPr marL="342900" indent="-342900">
              <a:buFont typeface="Arial" panose="020B0604020202020204" pitchFamily="34" charset="0"/>
              <a:buChar char="•"/>
            </a:pPr>
            <a:r>
              <a:rPr lang="zh-TW" altLang="en-US" sz="2000" dirty="0"/>
              <a:t>延申成發展 </a:t>
            </a:r>
            <a:r>
              <a:rPr lang="zh-TW" altLang="en-US" sz="2000" dirty="0">
                <a:solidFill>
                  <a:srgbClr val="FF0000"/>
                </a:solidFill>
              </a:rPr>
              <a:t>智慧型代理人</a:t>
            </a:r>
            <a:r>
              <a:rPr lang="zh-TW" altLang="en-US" sz="2000" dirty="0"/>
              <a:t>（</a:t>
            </a:r>
            <a:r>
              <a:rPr lang="en-US" altLang="zh-TW" sz="2000" dirty="0"/>
              <a:t>IA</a:t>
            </a:r>
            <a:r>
              <a:rPr lang="zh-TW" altLang="en-US" sz="2000" dirty="0"/>
              <a:t>）</a:t>
            </a:r>
          </a:p>
        </p:txBody>
      </p:sp>
    </p:spTree>
    <p:extLst>
      <p:ext uri="{BB962C8B-B14F-4D97-AF65-F5344CB8AC3E}">
        <p14:creationId xmlns:p14="http://schemas.microsoft.com/office/powerpoint/2010/main" val="296745641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8FDF737-C485-53B2-AA20-2A16DB616E04}"/>
              </a:ext>
            </a:extLst>
          </p:cNvPr>
          <p:cNvSpPr>
            <a:spLocks noGrp="1"/>
          </p:cNvSpPr>
          <p:nvPr>
            <p:ph type="title"/>
          </p:nvPr>
        </p:nvSpPr>
        <p:spPr/>
        <p:txBody>
          <a:bodyPr/>
          <a:lstStyle/>
          <a:p>
            <a:r>
              <a:rPr lang="en-US" altLang="zh-TW"/>
              <a:t>AI </a:t>
            </a:r>
            <a:r>
              <a:rPr lang="zh-TW" altLang="en-US"/>
              <a:t>算力</a:t>
            </a:r>
          </a:p>
        </p:txBody>
      </p:sp>
      <p:sp>
        <p:nvSpPr>
          <p:cNvPr id="5" name="文字版面配置區 4">
            <a:extLst>
              <a:ext uri="{FF2B5EF4-FFF2-40B4-BE49-F238E27FC236}">
                <a16:creationId xmlns:a16="http://schemas.microsoft.com/office/drawing/2014/main" id="{3EF03193-2994-787C-0E36-012CA6EFEC8B}"/>
              </a:ext>
            </a:extLst>
          </p:cNvPr>
          <p:cNvSpPr>
            <a:spLocks noGrp="1"/>
          </p:cNvSpPr>
          <p:nvPr>
            <p:ph type="body" idx="1"/>
          </p:nvPr>
        </p:nvSpPr>
        <p:spPr/>
        <p:txBody>
          <a:bodyPr/>
          <a:lstStyle/>
          <a:p>
            <a:pPr algn="l"/>
            <a:r>
              <a:rPr lang="en-US" altLang="zh-TW" sz="1400" b="1" i="0">
                <a:solidFill>
                  <a:srgbClr val="0F0F0F"/>
                </a:solidFill>
                <a:effectLst/>
                <a:latin typeface="Roboto" panose="02000000000000000000" pitchFamily="2" charset="0"/>
              </a:rPr>
              <a:t>AI</a:t>
            </a:r>
            <a:r>
              <a:rPr lang="zh-TW" altLang="en-US" sz="1400" b="1" i="0">
                <a:solidFill>
                  <a:srgbClr val="0F0F0F"/>
                </a:solidFill>
                <a:effectLst/>
                <a:latin typeface="Roboto" panose="02000000000000000000" pitchFamily="2" charset="0"/>
              </a:rPr>
              <a:t>競賽</a:t>
            </a:r>
            <a:r>
              <a:rPr lang="en-US" altLang="zh-TW" sz="1400" b="1" i="0">
                <a:solidFill>
                  <a:srgbClr val="0F0F0F"/>
                </a:solidFill>
                <a:effectLst/>
                <a:latin typeface="Roboto" panose="02000000000000000000" pitchFamily="2" charset="0"/>
              </a:rPr>
              <a:t>!</a:t>
            </a:r>
            <a:r>
              <a:rPr lang="zh-TW" altLang="en-US" sz="1400" b="1" i="0">
                <a:solidFill>
                  <a:srgbClr val="0F0F0F"/>
                </a:solidFill>
                <a:effectLst/>
                <a:latin typeface="Roboto" panose="02000000000000000000" pitchFamily="2" charset="0"/>
              </a:rPr>
              <a:t>馬斯克擴大</a:t>
            </a:r>
            <a:r>
              <a:rPr lang="en-US" altLang="zh-TW" sz="1400" b="1" i="0">
                <a:solidFill>
                  <a:srgbClr val="0F0F0F"/>
                </a:solidFill>
                <a:effectLst/>
                <a:latin typeface="Roboto" panose="02000000000000000000" pitchFamily="2" charset="0"/>
              </a:rPr>
              <a:t>AI</a:t>
            </a:r>
            <a:r>
              <a:rPr lang="zh-TW" altLang="en-US" sz="1400" b="1" i="0">
                <a:solidFill>
                  <a:srgbClr val="0F0F0F"/>
                </a:solidFill>
                <a:effectLst/>
                <a:latin typeface="Roboto" panose="02000000000000000000" pitchFamily="2" charset="0"/>
              </a:rPr>
              <a:t>超級電腦</a:t>
            </a:r>
            <a:r>
              <a:rPr lang="en-US" altLang="zh-TW" sz="1400" b="1" i="0">
                <a:solidFill>
                  <a:srgbClr val="0F0F0F"/>
                </a:solidFill>
                <a:effectLst/>
                <a:latin typeface="Roboto" panose="02000000000000000000" pitchFamily="2" charset="0"/>
              </a:rPr>
              <a:t>10</a:t>
            </a:r>
            <a:r>
              <a:rPr lang="zh-TW" altLang="en-US" sz="1400" b="1" i="0">
                <a:solidFill>
                  <a:srgbClr val="0F0F0F"/>
                </a:solidFill>
                <a:effectLst/>
                <a:latin typeface="Roboto" panose="02000000000000000000" pitchFamily="2" charset="0"/>
              </a:rPr>
              <a:t>倍 串聯逾</a:t>
            </a:r>
            <a:r>
              <a:rPr lang="en-US" altLang="zh-TW" sz="1400" b="1" i="0">
                <a:solidFill>
                  <a:srgbClr val="0F0F0F"/>
                </a:solidFill>
                <a:effectLst/>
                <a:latin typeface="Roboto" panose="02000000000000000000" pitchFamily="2" charset="0"/>
              </a:rPr>
              <a:t>10</a:t>
            </a:r>
            <a:r>
              <a:rPr lang="zh-TW" altLang="en-US" sz="1400" b="1" i="0">
                <a:solidFill>
                  <a:srgbClr val="0F0F0F"/>
                </a:solidFill>
                <a:effectLst/>
                <a:latin typeface="Roboto" panose="02000000000000000000" pitchFamily="2" charset="0"/>
              </a:rPr>
              <a:t>萬組輝達晶片</a:t>
            </a:r>
            <a:r>
              <a:rPr lang="en-US" altLang="zh-TW" sz="1400" b="1" i="0">
                <a:solidFill>
                  <a:srgbClr val="0F0F0F"/>
                </a:solidFill>
                <a:effectLst/>
                <a:latin typeface="Roboto" panose="02000000000000000000" pitchFamily="2" charset="0"/>
              </a:rPr>
              <a:t>... Meta</a:t>
            </a:r>
            <a:r>
              <a:rPr lang="zh-TW" altLang="en-US" sz="1400" b="1" i="0">
                <a:solidFill>
                  <a:srgbClr val="0F0F0F"/>
                </a:solidFill>
                <a:effectLst/>
                <a:latin typeface="Roboto" panose="02000000000000000000" pitchFamily="2" charset="0"/>
              </a:rPr>
              <a:t>也打造旗下最大</a:t>
            </a:r>
            <a:r>
              <a:rPr lang="en-US" altLang="zh-TW" sz="1400" b="1" i="0">
                <a:solidFill>
                  <a:srgbClr val="0F0F0F"/>
                </a:solidFill>
                <a:effectLst/>
                <a:latin typeface="Roboto" panose="02000000000000000000" pitchFamily="2" charset="0"/>
              </a:rPr>
              <a:t>AI</a:t>
            </a:r>
            <a:r>
              <a:rPr lang="zh-TW" altLang="en-US" sz="1400" b="1" i="0">
                <a:solidFill>
                  <a:srgbClr val="0F0F0F"/>
                </a:solidFill>
                <a:effectLst/>
                <a:latin typeface="Roboto" panose="02000000000000000000" pitchFamily="2" charset="0"/>
              </a:rPr>
              <a:t>資料中心</a:t>
            </a:r>
            <a:endParaRPr lang="en-US" altLang="zh-TW" sz="1400" b="1" i="0">
              <a:solidFill>
                <a:srgbClr val="0F0F0F"/>
              </a:solidFill>
              <a:effectLst/>
              <a:latin typeface="Roboto" panose="02000000000000000000" pitchFamily="2" charset="0"/>
            </a:endParaRPr>
          </a:p>
          <a:p>
            <a:pPr algn="l"/>
            <a:r>
              <a:rPr lang="en-US" altLang="zh-TW" sz="1400" b="1" i="0">
                <a:solidFill>
                  <a:srgbClr val="0F0F0F"/>
                </a:solidFill>
                <a:effectLst/>
                <a:latin typeface="Roboto" panose="02000000000000000000" pitchFamily="2" charset="0"/>
                <a:hlinkClick r:id="rId2"/>
              </a:rPr>
              <a:t>https://www.youtube.com/watch?v=49OhtNz-3xg</a:t>
            </a:r>
            <a:endParaRPr lang="en-US" altLang="zh-TW" sz="1400">
              <a:solidFill>
                <a:srgbClr val="0F0F0F"/>
              </a:solidFill>
              <a:latin typeface="Roboto" panose="02000000000000000000" pitchFamily="2" charset="0"/>
            </a:endParaRPr>
          </a:p>
          <a:p>
            <a:pPr algn="l"/>
            <a:r>
              <a:rPr lang="en-US" altLang="zh-TW" sz="1400" b="0" i="0" u="none" strike="noStrike">
                <a:effectLst/>
                <a:latin typeface="Roboto" panose="02000000000000000000" pitchFamily="2" charset="0"/>
                <a:hlinkClick r:id="rId3" tooltip="Colossus：為擊敗人類而打造的超級電腦 |伊隆馬斯克最強大的超級計算機"/>
              </a:rPr>
              <a:t>Colossus</a:t>
            </a:r>
            <a:r>
              <a:rPr lang="zh-TW" altLang="en-US" sz="1400" b="0" i="0" u="none" strike="noStrike">
                <a:effectLst/>
                <a:latin typeface="Roboto" panose="02000000000000000000" pitchFamily="2" charset="0"/>
                <a:hlinkClick r:id="rId3" tooltip="Colossus：為擊敗人類而打造的超級電腦 |伊隆馬斯克最強大的超級計算機"/>
              </a:rPr>
              <a:t>：為擊敗人類而打造的超級電腦 </a:t>
            </a:r>
            <a:r>
              <a:rPr lang="en-US" altLang="zh-TW" sz="1400" b="0" i="0" u="none" strike="noStrike">
                <a:effectLst/>
                <a:latin typeface="Roboto" panose="02000000000000000000" pitchFamily="2" charset="0"/>
                <a:hlinkClick r:id="rId3" tooltip="Colossus：為擊敗人類而打造的超級電腦 |伊隆馬斯克最強大的超級計算機"/>
              </a:rPr>
              <a:t>|    </a:t>
            </a:r>
            <a:r>
              <a:rPr lang="zh-TW" altLang="en-US" sz="1400" b="0" i="0" u="none" strike="noStrike">
                <a:effectLst/>
                <a:latin typeface="Roboto" panose="02000000000000000000" pitchFamily="2" charset="0"/>
                <a:hlinkClick r:id="rId3" tooltip="Colossus：為擊敗人類而打造的超級電腦 |伊隆馬斯克最強大的超級計算機"/>
              </a:rPr>
              <a:t>伊隆馬斯克最強大的超級計算機</a:t>
            </a:r>
            <a:endParaRPr lang="en-US" altLang="zh-TW" sz="1400" b="0" i="0" u="none" strike="noStrike">
              <a:effectLst/>
              <a:latin typeface="Roboto" panose="02000000000000000000" pitchFamily="2" charset="0"/>
            </a:endParaRPr>
          </a:p>
          <a:p>
            <a:pPr algn="l"/>
            <a:r>
              <a:rPr lang="en-US" altLang="zh-TW" sz="1400" b="1" i="0">
                <a:solidFill>
                  <a:srgbClr val="0F0F0F"/>
                </a:solidFill>
                <a:effectLst/>
                <a:latin typeface="Roboto" panose="02000000000000000000" pitchFamily="2" charset="0"/>
              </a:rPr>
              <a:t>https://www.youtube.com/watch?v=PR4WzBRxGCM</a:t>
            </a:r>
            <a:endParaRPr lang="zh-TW" altLang="en-US" sz="1400" b="1" i="0">
              <a:solidFill>
                <a:srgbClr val="0F0F0F"/>
              </a:solidFill>
              <a:effectLst/>
              <a:latin typeface="Roboto" panose="02000000000000000000" pitchFamily="2" charset="0"/>
            </a:endParaRPr>
          </a:p>
        </p:txBody>
      </p:sp>
      <p:sp>
        <p:nvSpPr>
          <p:cNvPr id="7" name="文字方塊 6">
            <a:extLst>
              <a:ext uri="{FF2B5EF4-FFF2-40B4-BE49-F238E27FC236}">
                <a16:creationId xmlns:a16="http://schemas.microsoft.com/office/drawing/2014/main" id="{A0B13DF3-F597-93EC-9A72-2A5BA70091A1}"/>
              </a:ext>
            </a:extLst>
          </p:cNvPr>
          <p:cNvSpPr txBox="1"/>
          <p:nvPr/>
        </p:nvSpPr>
        <p:spPr>
          <a:xfrm rot="198146">
            <a:off x="827584" y="537517"/>
            <a:ext cx="7308304" cy="461665"/>
          </a:xfrm>
          <a:prstGeom prst="rect">
            <a:avLst/>
          </a:prstGeom>
          <a:noFill/>
        </p:spPr>
        <p:txBody>
          <a:bodyPr wrap="square">
            <a:spAutoFit/>
          </a:bodyPr>
          <a:lstStyle/>
          <a:p>
            <a:r>
              <a:rPr lang="en-US" altLang="zh-TW"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Colossus of Rhodes </a:t>
            </a:r>
            <a:r>
              <a:rPr lang="zh-TW" altLang="zh-TW" b="1" i="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a typeface="Linux Libertine"/>
              </a:rPr>
              <a:t>羅得島太陽神巨像</a:t>
            </a:r>
            <a:r>
              <a:rPr lang="en-US" altLang="zh-TW"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Colossus!</a:t>
            </a:r>
            <a:endParaRPr lang="zh-TW" altLang="en-US"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pic>
        <p:nvPicPr>
          <p:cNvPr id="8" name="圖片 7">
            <a:extLst>
              <a:ext uri="{FF2B5EF4-FFF2-40B4-BE49-F238E27FC236}">
                <a16:creationId xmlns:a16="http://schemas.microsoft.com/office/drawing/2014/main" id="{4009CF06-4D4D-8F1A-F943-7430FFB3FDF8}"/>
              </a:ext>
            </a:extLst>
          </p:cNvPr>
          <p:cNvPicPr>
            <a:picLocks noChangeAspect="1"/>
          </p:cNvPicPr>
          <p:nvPr/>
        </p:nvPicPr>
        <p:blipFill>
          <a:blip r:embed="rId4"/>
          <a:stretch>
            <a:fillRect/>
          </a:stretch>
        </p:blipFill>
        <p:spPr>
          <a:xfrm>
            <a:off x="899592" y="1143597"/>
            <a:ext cx="3979934" cy="2238713"/>
          </a:xfrm>
          <a:prstGeom prst="rect">
            <a:avLst/>
          </a:prstGeom>
        </p:spPr>
      </p:pic>
      <p:pic>
        <p:nvPicPr>
          <p:cNvPr id="9" name="圖片 8">
            <a:extLst>
              <a:ext uri="{FF2B5EF4-FFF2-40B4-BE49-F238E27FC236}">
                <a16:creationId xmlns:a16="http://schemas.microsoft.com/office/drawing/2014/main" id="{666AC4AF-4BC5-8450-A0C6-83AE408E61B7}"/>
              </a:ext>
            </a:extLst>
          </p:cNvPr>
          <p:cNvPicPr>
            <a:picLocks noChangeAspect="1"/>
          </p:cNvPicPr>
          <p:nvPr/>
        </p:nvPicPr>
        <p:blipFill>
          <a:blip r:embed="rId5"/>
          <a:stretch>
            <a:fillRect/>
          </a:stretch>
        </p:blipFill>
        <p:spPr>
          <a:xfrm>
            <a:off x="6059967" y="1549275"/>
            <a:ext cx="2762250" cy="1657350"/>
          </a:xfrm>
          <a:prstGeom prst="rect">
            <a:avLst/>
          </a:prstGeom>
        </p:spPr>
      </p:pic>
      <p:sp>
        <p:nvSpPr>
          <p:cNvPr id="10" name="箭號: 向右 9">
            <a:extLst>
              <a:ext uri="{FF2B5EF4-FFF2-40B4-BE49-F238E27FC236}">
                <a16:creationId xmlns:a16="http://schemas.microsoft.com/office/drawing/2014/main" id="{C956E956-FF3B-2FFA-6EF0-36018D65105E}"/>
              </a:ext>
            </a:extLst>
          </p:cNvPr>
          <p:cNvSpPr/>
          <p:nvPr/>
        </p:nvSpPr>
        <p:spPr>
          <a:xfrm>
            <a:off x="5076056" y="2262953"/>
            <a:ext cx="648072" cy="4459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9702532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標題 1">
            <a:extLst>
              <a:ext uri="{FF2B5EF4-FFF2-40B4-BE49-F238E27FC236}">
                <a16:creationId xmlns:a16="http://schemas.microsoft.com/office/drawing/2014/main" id="{D63A7924-1528-0BC8-106F-71B8F63BF775}"/>
              </a:ext>
            </a:extLst>
          </p:cNvPr>
          <p:cNvSpPr>
            <a:spLocks noGrp="1"/>
          </p:cNvSpPr>
          <p:nvPr>
            <p:ph type="title"/>
          </p:nvPr>
        </p:nvSpPr>
        <p:spPr>
          <a:xfrm>
            <a:off x="487363" y="65087"/>
            <a:ext cx="8229600" cy="457200"/>
          </a:xfrm>
        </p:spPr>
        <p:txBody>
          <a:bodyPr/>
          <a:lstStyle/>
          <a:p>
            <a:r>
              <a:rPr lang="en-US" altLang="zh-TW" sz="2400"/>
              <a:t>Elon Musk </a:t>
            </a:r>
            <a:r>
              <a:rPr lang="zh-TW" altLang="en-US" sz="2400"/>
              <a:t>的</a:t>
            </a:r>
            <a:r>
              <a:rPr lang="en-US" altLang="zh-TW" sz="2400"/>
              <a:t>Xai—Colossus   </a:t>
            </a:r>
            <a:r>
              <a:rPr lang="en-US" altLang="zh-TW" sz="1050" i="0">
                <a:solidFill>
                  <a:srgbClr val="3A4F66"/>
                </a:solidFill>
                <a:effectLst/>
                <a:latin typeface="-apple-system"/>
              </a:rPr>
              <a:t>2024 </a:t>
            </a:r>
            <a:r>
              <a:rPr lang="zh-TW" altLang="en-US" sz="1050" i="0">
                <a:solidFill>
                  <a:srgbClr val="3A4F66"/>
                </a:solidFill>
                <a:effectLst/>
                <a:latin typeface="-apple-system"/>
              </a:rPr>
              <a:t>年 </a:t>
            </a:r>
            <a:r>
              <a:rPr lang="en-US" altLang="zh-TW" sz="1050" i="0">
                <a:solidFill>
                  <a:srgbClr val="3A4F66"/>
                </a:solidFill>
                <a:effectLst/>
                <a:latin typeface="-apple-system"/>
              </a:rPr>
              <a:t>9 </a:t>
            </a:r>
            <a:r>
              <a:rPr lang="zh-TW" altLang="en-US" sz="1050" i="0">
                <a:solidFill>
                  <a:srgbClr val="3A4F66"/>
                </a:solidFill>
                <a:effectLst/>
                <a:latin typeface="-apple-system"/>
              </a:rPr>
              <a:t>月 </a:t>
            </a:r>
            <a:r>
              <a:rPr lang="en-US" altLang="zh-TW" sz="1050" i="0">
                <a:solidFill>
                  <a:srgbClr val="3A4F66"/>
                </a:solidFill>
                <a:effectLst/>
                <a:latin typeface="-apple-system"/>
              </a:rPr>
              <a:t>4 </a:t>
            </a:r>
            <a:r>
              <a:rPr lang="zh-TW" altLang="en-US" sz="1050" i="0">
                <a:solidFill>
                  <a:srgbClr val="3A4F66"/>
                </a:solidFill>
                <a:effectLst/>
                <a:latin typeface="-apple-system"/>
              </a:rPr>
              <a:t>日</a:t>
            </a:r>
            <a:endParaRPr lang="zh-TW" altLang="en-US" sz="2400"/>
          </a:p>
        </p:txBody>
      </p:sp>
      <p:sp>
        <p:nvSpPr>
          <p:cNvPr id="3" name="內容版面配置區 2">
            <a:extLst>
              <a:ext uri="{FF2B5EF4-FFF2-40B4-BE49-F238E27FC236}">
                <a16:creationId xmlns:a16="http://schemas.microsoft.com/office/drawing/2014/main" id="{530C45A2-9ECA-CE3B-F22D-29F38150D694}"/>
              </a:ext>
            </a:extLst>
          </p:cNvPr>
          <p:cNvSpPr>
            <a:spLocks noGrp="1"/>
          </p:cNvSpPr>
          <p:nvPr>
            <p:ph idx="1"/>
          </p:nvPr>
        </p:nvSpPr>
        <p:spPr>
          <a:xfrm>
            <a:off x="84138" y="731838"/>
            <a:ext cx="9036050" cy="5832475"/>
          </a:xfrm>
        </p:spPr>
        <p:txBody>
          <a:bodyPr/>
          <a:lstStyle/>
          <a:p>
            <a:pPr>
              <a:defRPr/>
            </a:pPr>
            <a:r>
              <a:rPr lang="zh-TW" altLang="en-US" sz="1600"/>
              <a:t>由</a:t>
            </a:r>
            <a:r>
              <a:rPr lang="en-US" altLang="zh-TW" sz="1600"/>
              <a:t>Elon Musk  </a:t>
            </a:r>
            <a:r>
              <a:rPr lang="zh-TW" altLang="en-US" sz="1600"/>
              <a:t>最新成立的公司</a:t>
            </a:r>
            <a:r>
              <a:rPr lang="en-US" altLang="zh-TW" sz="1600"/>
              <a:t>xAI</a:t>
            </a:r>
            <a:r>
              <a:rPr lang="zh-TW" altLang="en-US" sz="1600"/>
              <a:t>推出的突破性人工智慧培訓中心“ </a:t>
            </a:r>
            <a:r>
              <a:rPr lang="en-US" altLang="zh-TW" sz="1600"/>
              <a:t>Colossus ”</a:t>
            </a:r>
            <a:r>
              <a:rPr lang="zh-TW" altLang="en-US" sz="1600"/>
              <a:t>，配備了令人驚嘆的</a:t>
            </a:r>
            <a:r>
              <a:rPr lang="en-US" altLang="zh-TW" sz="1600">
                <a:solidFill>
                  <a:srgbClr val="002060"/>
                </a:solidFill>
              </a:rPr>
              <a:t>100,000 </a:t>
            </a:r>
            <a:r>
              <a:rPr lang="zh-TW" altLang="en-US" sz="1600">
                <a:solidFill>
                  <a:srgbClr val="002060"/>
                </a:solidFill>
              </a:rPr>
              <a:t>個 </a:t>
            </a:r>
            <a:r>
              <a:rPr lang="en-US" altLang="zh-TW" sz="1600">
                <a:solidFill>
                  <a:srgbClr val="002060"/>
                </a:solidFill>
              </a:rPr>
              <a:t>Nvidia H100 GPU</a:t>
            </a:r>
            <a:r>
              <a:rPr lang="zh-TW" altLang="en-US" sz="1600"/>
              <a:t>，已經席捲了人工智慧世界。這項僅花了 </a:t>
            </a:r>
            <a:r>
              <a:rPr lang="en-US" altLang="zh-TW" sz="1600"/>
              <a:t>122 </a:t>
            </a:r>
            <a:r>
              <a:rPr lang="zh-TW" altLang="en-US" sz="1600"/>
              <a:t>天就完成的巨大成就，不僅提高了人工智慧基礎設施的門檻，也讓 </a:t>
            </a:r>
            <a:r>
              <a:rPr lang="en-US" altLang="zh-TW" sz="1600"/>
              <a:t>xAI </a:t>
            </a:r>
            <a:r>
              <a:rPr lang="zh-TW" altLang="en-US" sz="1600"/>
              <a:t>成為最佳人工智慧競賽的有力競爭者。科技界正在密切關注這次發布，因為它可能會改變人工智慧開發中的競爭方式。</a:t>
            </a:r>
            <a:endParaRPr lang="en-US" altLang="zh-TW" sz="1600"/>
          </a:p>
          <a:p>
            <a:pPr marL="0" indent="0">
              <a:buNone/>
              <a:defRPr/>
            </a:pPr>
            <a:r>
              <a:rPr lang="en-US" altLang="zh-TW" sz="1600"/>
              <a:t>Colossus </a:t>
            </a:r>
            <a:r>
              <a:rPr lang="zh-TW" altLang="en-US" sz="1600"/>
              <a:t>是如何誕生的：速度和尺寸</a:t>
            </a:r>
          </a:p>
          <a:p>
            <a:pPr marL="285750" indent="-285750">
              <a:buFont typeface="Arial" panose="020B0604020202020204" pitchFamily="34" charset="0"/>
              <a:buChar char="•"/>
              <a:defRPr/>
            </a:pPr>
            <a:r>
              <a:rPr lang="zh-TW" altLang="en-US" sz="1600"/>
              <a:t>很多人認為馬斯克的</a:t>
            </a:r>
            <a:r>
              <a:rPr lang="en-US" altLang="zh-TW" sz="1600"/>
              <a:t>xAI</a:t>
            </a:r>
            <a:r>
              <a:rPr lang="zh-TW" altLang="en-US" sz="1600"/>
              <a:t>不可能在短短</a:t>
            </a:r>
            <a:r>
              <a:rPr lang="en-US" altLang="zh-TW" sz="1600"/>
              <a:t>122</a:t>
            </a:r>
            <a:r>
              <a:rPr lang="zh-TW" altLang="en-US" sz="1600"/>
              <a:t>天內打造出世界上最強大的</a:t>
            </a:r>
            <a:r>
              <a:rPr lang="en-US" altLang="zh-TW" sz="1600"/>
              <a:t>AI</a:t>
            </a:r>
            <a:r>
              <a:rPr lang="zh-TW" altLang="en-US" sz="1600"/>
              <a:t>訓練系統。 </a:t>
            </a:r>
            <a:r>
              <a:rPr lang="en-US" altLang="zh-TW" sz="1600"/>
              <a:t>xAI </a:t>
            </a:r>
            <a:r>
              <a:rPr lang="zh-TW" altLang="en-US" sz="1600"/>
              <a:t>利用美國假日週末進行了此次快速部署，展示了其對速度和經濟性的承諾。此外，</a:t>
            </a:r>
            <a:r>
              <a:rPr lang="en-US" altLang="zh-TW" sz="1600"/>
              <a:t>Colossus </a:t>
            </a:r>
            <a:r>
              <a:rPr lang="zh-TW" altLang="en-US" sz="1600"/>
              <a:t>系統由連接在單一網路結構上的 </a:t>
            </a:r>
            <a:r>
              <a:rPr lang="en-US" altLang="zh-TW" sz="1600"/>
              <a:t>100,000 </a:t>
            </a:r>
            <a:r>
              <a:rPr lang="zh-TW" altLang="en-US" sz="1600"/>
              <a:t>個液冷 </a:t>
            </a:r>
            <a:r>
              <a:rPr lang="en-US" altLang="zh-TW" sz="1600"/>
              <a:t>Nvidia H100 GPU </a:t>
            </a:r>
            <a:r>
              <a:rPr lang="zh-TW" altLang="en-US" sz="1600"/>
              <a:t>組成，這項壯舉強調了完成如此大專案所需的技術技能和組織團隊合作。</a:t>
            </a:r>
            <a:endParaRPr lang="en-US" altLang="zh-TW" sz="1600"/>
          </a:p>
          <a:p>
            <a:pPr marL="285750" indent="-285750">
              <a:buFont typeface="Arial" panose="020B0604020202020204" pitchFamily="34" charset="0"/>
              <a:buChar char="•"/>
              <a:defRPr/>
            </a:pPr>
            <a:r>
              <a:rPr lang="zh-TW" altLang="en-US" sz="1600"/>
              <a:t>此外，</a:t>
            </a:r>
            <a:r>
              <a:rPr lang="en-US" altLang="zh-TW" sz="1600"/>
              <a:t>GPU </a:t>
            </a:r>
            <a:r>
              <a:rPr lang="zh-TW" altLang="en-US" sz="1600"/>
              <a:t>並不是普通的工作單元。每個 </a:t>
            </a:r>
            <a:r>
              <a:rPr lang="en-US" altLang="zh-TW" sz="1600"/>
              <a:t>H100 GPU </a:t>
            </a:r>
            <a:r>
              <a:rPr lang="zh-TW" altLang="en-US" sz="1600"/>
              <a:t>的價值約為 </a:t>
            </a:r>
            <a:r>
              <a:rPr lang="en-US" altLang="zh-TW" sz="1600"/>
              <a:t>30,000 </a:t>
            </a:r>
            <a:r>
              <a:rPr lang="zh-TW" altLang="en-US" sz="1600"/>
              <a:t>美元，這意味著初始設定將花費約 </a:t>
            </a:r>
            <a:r>
              <a:rPr lang="en-US" altLang="zh-TW" sz="1600"/>
              <a:t>30 </a:t>
            </a:r>
            <a:r>
              <a:rPr lang="zh-TW" altLang="en-US" sz="1600"/>
              <a:t>億美元。</a:t>
            </a:r>
          </a:p>
          <a:p>
            <a:pPr marL="285750" indent="-285750">
              <a:buFont typeface="Arial" panose="020B0604020202020204" pitchFamily="34" charset="0"/>
              <a:buChar char="•"/>
              <a:defRPr/>
            </a:pPr>
            <a:r>
              <a:rPr lang="zh-TW" altLang="en-US" sz="1600"/>
              <a:t>馬斯克想要突破人工智慧所能做到的極限，而這筆龐大的財務投資顯示他想要利用諸如</a:t>
            </a:r>
            <a:r>
              <a:rPr lang="en-US" altLang="zh-TW" sz="1600"/>
              <a:t>Colossus</a:t>
            </a:r>
            <a:r>
              <a:rPr lang="zh-TW" altLang="en-US" sz="1600"/>
              <a:t>這樣的巨大處理能力來進行高階人工智慧訓練。</a:t>
            </a:r>
            <a:endParaRPr lang="en-US" altLang="zh-TW" sz="1600"/>
          </a:p>
          <a:p>
            <a:pPr marL="285750" indent="-285750">
              <a:buFont typeface="Arial" panose="020B0604020202020204" pitchFamily="34" charset="0"/>
              <a:buChar char="•"/>
              <a:defRPr/>
            </a:pPr>
            <a:r>
              <a:rPr lang="en-US" altLang="zh-TW" sz="1600"/>
              <a:t>Colossus </a:t>
            </a:r>
            <a:r>
              <a:rPr lang="zh-TW" altLang="en-US" sz="1600"/>
              <a:t>的啟動標誌著人工智慧產業的一個關鍵時刻，因為馬斯克雄心勃勃的計畫有可能打破現狀。 </a:t>
            </a:r>
            <a:r>
              <a:rPr lang="en-US" altLang="zh-TW" sz="1600"/>
              <a:t>Colossus </a:t>
            </a:r>
            <a:r>
              <a:rPr lang="zh-TW" altLang="en-US" sz="1600"/>
              <a:t>的龐大規模不僅測試了目前的基準，還引發了人們對如此強大的人工智慧系統的可持續性和道德影響的質疑。</a:t>
            </a:r>
            <a:endParaRPr lang="en-US" altLang="zh-TW" sz="1600"/>
          </a:p>
          <a:p>
            <a:pPr marL="285750" indent="-285750">
              <a:buFont typeface="Arial" panose="020B0604020202020204" pitchFamily="34" charset="0"/>
              <a:buChar char="•"/>
              <a:defRPr/>
            </a:pPr>
            <a:r>
              <a:rPr lang="zh-TW" altLang="en-US" sz="1600"/>
              <a:t>展望未來，</a:t>
            </a:r>
            <a:r>
              <a:rPr lang="en-US" altLang="zh-TW" sz="1600"/>
              <a:t>Colossus </a:t>
            </a:r>
            <a:r>
              <a:rPr lang="zh-TW" altLang="en-US" sz="1600"/>
              <a:t>推動的人工智慧能力的快速發展可能會在從醫療保健到金融等各個領域帶來突破性的應用。快速有效地處理大量數據的能力將為解決難題提供新的解決方案，可能會改變行業並改善生活。</a:t>
            </a:r>
          </a:p>
          <a:p>
            <a:pPr marL="285750" indent="-285750">
              <a:buFont typeface="Arial" panose="020B0604020202020204" pitchFamily="34" charset="0"/>
              <a:buChar char="•"/>
              <a:defRPr/>
            </a:pPr>
            <a:r>
              <a:rPr lang="zh-TW" altLang="en-US" sz="1600"/>
              <a:t>然而，隨著 </a:t>
            </a:r>
            <a:r>
              <a:rPr lang="en-US" altLang="zh-TW" sz="1600"/>
              <a:t>xAI </a:t>
            </a:r>
            <a:r>
              <a:rPr lang="zh-TW" altLang="en-US" sz="1600"/>
              <a:t>不斷突破人工智慧技術的界限，利害關係人參與有關此類進步的倫理影響的討論將非常重要。創新與責任之間的平衡對於塑造人工智慧的未來至關重要。</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3504E0-6647-AD6B-9E95-4D8E443E669F}"/>
              </a:ext>
            </a:extLst>
          </p:cNvPr>
          <p:cNvSpPr>
            <a:spLocks noGrp="1"/>
          </p:cNvSpPr>
          <p:nvPr>
            <p:ph type="title"/>
          </p:nvPr>
        </p:nvSpPr>
        <p:spPr>
          <a:xfrm>
            <a:off x="755576" y="64915"/>
            <a:ext cx="8229600" cy="457199"/>
          </a:xfrm>
        </p:spPr>
        <p:txBody>
          <a:bodyPr/>
          <a:lstStyle/>
          <a:p>
            <a:pPr algn="ctr"/>
            <a:r>
              <a:rPr lang="en-US" altLang="zh-TW" sz="2400"/>
              <a:t>Elon Musk </a:t>
            </a:r>
            <a:r>
              <a:rPr lang="zh-TW" altLang="en-US" sz="2400"/>
              <a:t>的資料中心：</a:t>
            </a:r>
            <a:r>
              <a:rPr lang="en-US" altLang="zh-TW" sz="2400"/>
              <a:t>Tesla</a:t>
            </a:r>
            <a:r>
              <a:rPr lang="zh-TW" altLang="en-US" sz="2400"/>
              <a:t>、</a:t>
            </a:r>
            <a:r>
              <a:rPr lang="en-US" altLang="zh-TW" sz="2400"/>
              <a:t>Dojo</a:t>
            </a:r>
            <a:r>
              <a:rPr lang="zh-TW" altLang="en-US" sz="2400"/>
              <a:t>、</a:t>
            </a:r>
            <a:r>
              <a:rPr lang="en-US" altLang="zh-TW" sz="2400"/>
              <a:t>X (Twitter)</a:t>
            </a:r>
            <a:r>
              <a:rPr lang="zh-TW" altLang="en-US" sz="2400"/>
              <a:t>、</a:t>
            </a:r>
            <a:r>
              <a:rPr lang="en-US" altLang="zh-TW" sz="2400"/>
              <a:t>xAI</a:t>
            </a:r>
            <a:br>
              <a:rPr lang="en-US" altLang="zh-TW" sz="2400"/>
            </a:br>
            <a:r>
              <a:rPr lang="en-US" altLang="zh-TW" sz="1100"/>
              <a:t>August 4, 2024</a:t>
            </a:r>
            <a:endParaRPr lang="zh-TW" altLang="en-US" sz="2400"/>
          </a:p>
        </p:txBody>
      </p:sp>
      <p:sp>
        <p:nvSpPr>
          <p:cNvPr id="3" name="內容版面配置區 2">
            <a:extLst>
              <a:ext uri="{FF2B5EF4-FFF2-40B4-BE49-F238E27FC236}">
                <a16:creationId xmlns:a16="http://schemas.microsoft.com/office/drawing/2014/main" id="{E98619A6-7BCC-F18A-207B-DDA999CFA30D}"/>
              </a:ext>
            </a:extLst>
          </p:cNvPr>
          <p:cNvSpPr>
            <a:spLocks noGrp="1"/>
          </p:cNvSpPr>
          <p:nvPr>
            <p:ph idx="1"/>
          </p:nvPr>
        </p:nvSpPr>
        <p:spPr>
          <a:xfrm>
            <a:off x="83847" y="731837"/>
            <a:ext cx="9036496" cy="5832648"/>
          </a:xfrm>
        </p:spPr>
        <p:txBody>
          <a:bodyPr/>
          <a:lstStyle/>
          <a:p>
            <a:r>
              <a:rPr lang="en-US" altLang="zh-TW" sz="1100">
                <a:hlinkClick r:id="rId2"/>
              </a:rPr>
              <a:t>https://dgtlinfra.com/elon-musk-data-centers/</a:t>
            </a:r>
            <a:endParaRPr lang="en-US" altLang="zh-TW" sz="1100"/>
          </a:p>
          <a:p>
            <a:pPr>
              <a:defRPr/>
            </a:pPr>
            <a:r>
              <a:rPr lang="zh-TW" altLang="en-US" sz="1400" b="0">
                <a:solidFill>
                  <a:srgbClr val="232A31"/>
                </a:solidFill>
                <a:latin typeface="YahooSans VF"/>
              </a:rPr>
              <a:t>資料中心對於馬斯克創立、共同創立或繼續大力參與的許多公司至關重要，包括特斯拉、</a:t>
            </a:r>
            <a:r>
              <a:rPr lang="en-US" altLang="zh-TW" sz="1400" b="0">
                <a:solidFill>
                  <a:srgbClr val="232A31"/>
                </a:solidFill>
                <a:latin typeface="YahooSans VF"/>
              </a:rPr>
              <a:t>X Corp (Twitter) </a:t>
            </a:r>
            <a:r>
              <a:rPr lang="zh-TW" altLang="en-US" sz="1400" b="0">
                <a:solidFill>
                  <a:srgbClr val="232A31"/>
                </a:solidFill>
                <a:latin typeface="YahooSans VF"/>
              </a:rPr>
              <a:t>和 </a:t>
            </a:r>
            <a:r>
              <a:rPr lang="en-US" altLang="zh-TW" sz="1400" b="0">
                <a:solidFill>
                  <a:srgbClr val="232A31"/>
                </a:solidFill>
                <a:latin typeface="YahooSans VF"/>
              </a:rPr>
              <a:t>xAI</a:t>
            </a:r>
            <a:r>
              <a:rPr lang="zh-TW" altLang="en-US" sz="1400" b="0">
                <a:solidFill>
                  <a:srgbClr val="232A31"/>
                </a:solidFill>
                <a:latin typeface="YahooSans VF"/>
              </a:rPr>
              <a:t>。這些公司依靠資料中心來處理、儲存和分析大量用戶產生的資料和營運資料。該基礎設施支援他們的核心服務、人工智慧開發以及與全球用戶群的即時互動。</a:t>
            </a:r>
          </a:p>
          <a:p>
            <a:pPr>
              <a:defRPr/>
            </a:pPr>
            <a:r>
              <a:rPr lang="zh-TW" altLang="en-US" sz="1400" b="0">
                <a:solidFill>
                  <a:srgbClr val="232A31"/>
                </a:solidFill>
                <a:latin typeface="YahooSans VF"/>
              </a:rPr>
              <a:t>馬斯克 </a:t>
            </a:r>
            <a:r>
              <a:rPr lang="en-US" altLang="zh-TW" sz="1400" b="0">
                <a:solidFill>
                  <a:srgbClr val="232A31"/>
                </a:solidFill>
                <a:latin typeface="YahooSans VF"/>
              </a:rPr>
              <a:t>(Elon Musk) </a:t>
            </a:r>
            <a:r>
              <a:rPr lang="zh-TW" altLang="en-US" sz="1400" b="0">
                <a:solidFill>
                  <a:srgbClr val="232A31"/>
                </a:solidFill>
                <a:latin typeface="YahooSans VF"/>
              </a:rPr>
              <a:t>的公司</a:t>
            </a:r>
            <a:r>
              <a:rPr lang="en-US" altLang="zh-TW" sz="1400" b="0">
                <a:solidFill>
                  <a:srgbClr val="232A31"/>
                </a:solidFill>
                <a:latin typeface="YahooSans VF"/>
              </a:rPr>
              <a:t>——</a:t>
            </a:r>
            <a:r>
              <a:rPr lang="zh-TW" altLang="en-US" sz="1400" b="0">
                <a:solidFill>
                  <a:srgbClr val="232A31"/>
                </a:solidFill>
                <a:latin typeface="YahooSans VF"/>
              </a:rPr>
              <a:t>特斯拉、</a:t>
            </a:r>
            <a:r>
              <a:rPr lang="en-US" altLang="zh-TW" sz="1400" b="0">
                <a:solidFill>
                  <a:srgbClr val="232A31"/>
                </a:solidFill>
                <a:latin typeface="YahooSans VF"/>
              </a:rPr>
              <a:t>X Corp (Twitter) </a:t>
            </a:r>
            <a:r>
              <a:rPr lang="zh-TW" altLang="en-US" sz="1400" b="0">
                <a:solidFill>
                  <a:srgbClr val="232A31"/>
                </a:solidFill>
                <a:latin typeface="YahooSans VF"/>
              </a:rPr>
              <a:t>和 </a:t>
            </a:r>
            <a:r>
              <a:rPr lang="en-US" altLang="zh-TW" sz="1400" b="0">
                <a:solidFill>
                  <a:srgbClr val="232A31"/>
                </a:solidFill>
                <a:latin typeface="YahooSans VF"/>
              </a:rPr>
              <a:t>xAI——</a:t>
            </a:r>
            <a:r>
              <a:rPr lang="zh-TW" altLang="en-US" sz="1400" b="0">
                <a:solidFill>
                  <a:srgbClr val="232A31"/>
                </a:solidFill>
                <a:latin typeface="YahooSans VF"/>
              </a:rPr>
              <a:t>正在全球開發和營運資料中心。這些設施的主要地點包括德克薩斯州奧斯汀；內華達州斯帕克斯；加州的多個地點；喬治亞州亞特蘭大；俄勒岡州希爾斯伯勒；田納西州孟菲斯；和中國上海。</a:t>
            </a:r>
          </a:p>
          <a:p>
            <a:pPr>
              <a:defRPr/>
            </a:pPr>
            <a:r>
              <a:rPr lang="en-US" altLang="zh-TW" sz="1400" b="0">
                <a:solidFill>
                  <a:srgbClr val="232A31"/>
                </a:solidFill>
                <a:latin typeface="YahooSans VF"/>
              </a:rPr>
              <a:t>Dgtl Infra </a:t>
            </a:r>
            <a:r>
              <a:rPr lang="zh-TW" altLang="en-US" sz="1400" b="0">
                <a:solidFill>
                  <a:srgbClr val="232A31"/>
                </a:solidFill>
                <a:latin typeface="YahooSans VF"/>
              </a:rPr>
              <a:t>探索了 </a:t>
            </a:r>
            <a:r>
              <a:rPr lang="en-US" altLang="zh-TW" sz="1400" b="0">
                <a:solidFill>
                  <a:srgbClr val="232A31"/>
                </a:solidFill>
                <a:latin typeface="YahooSans VF"/>
              </a:rPr>
              <a:t>Elon Musk </a:t>
            </a:r>
            <a:r>
              <a:rPr lang="zh-TW" altLang="en-US" sz="1400" b="0">
                <a:solidFill>
                  <a:srgbClr val="232A31"/>
                </a:solidFill>
                <a:latin typeface="YahooSans VF"/>
              </a:rPr>
              <a:t>旗下主要公司：特斯拉 </a:t>
            </a:r>
            <a:r>
              <a:rPr lang="en-US" altLang="zh-TW" sz="1400" b="0">
                <a:solidFill>
                  <a:srgbClr val="232A31"/>
                </a:solidFill>
                <a:latin typeface="YahooSans VF"/>
              </a:rPr>
              <a:t>(Tesla)</a:t>
            </a:r>
            <a:r>
              <a:rPr lang="zh-TW" altLang="en-US" sz="1400" b="0">
                <a:solidFill>
                  <a:srgbClr val="232A31"/>
                </a:solidFill>
                <a:latin typeface="YahooSans VF"/>
              </a:rPr>
              <a:t>、</a:t>
            </a:r>
            <a:r>
              <a:rPr lang="en-US" altLang="zh-TW" sz="1400" b="0">
                <a:solidFill>
                  <a:srgbClr val="232A31"/>
                </a:solidFill>
                <a:latin typeface="YahooSans VF"/>
              </a:rPr>
              <a:t>X Corp (Twitter) </a:t>
            </a:r>
            <a:r>
              <a:rPr lang="zh-TW" altLang="en-US" sz="1400" b="0">
                <a:solidFill>
                  <a:srgbClr val="232A31"/>
                </a:solidFill>
                <a:latin typeface="YahooSans VF"/>
              </a:rPr>
              <a:t>和 </a:t>
            </a:r>
            <a:r>
              <a:rPr lang="en-US" altLang="zh-TW" sz="1400" b="0">
                <a:solidFill>
                  <a:srgbClr val="232A31"/>
                </a:solidFill>
                <a:latin typeface="YahooSans VF"/>
              </a:rPr>
              <a:t>xAI </a:t>
            </a:r>
            <a:r>
              <a:rPr lang="zh-TW" altLang="en-US" sz="1400" b="0">
                <a:solidFill>
                  <a:srgbClr val="232A31"/>
                </a:solidFill>
                <a:latin typeface="YahooSans VF"/>
              </a:rPr>
              <a:t>背後的資料中心和運算基礎設施。我們介紹 </a:t>
            </a:r>
            <a:r>
              <a:rPr lang="en-US" altLang="zh-TW" sz="1400" b="0">
                <a:solidFill>
                  <a:srgbClr val="232A31"/>
                </a:solidFill>
                <a:latin typeface="YahooSans VF"/>
              </a:rPr>
              <a:t>Tesla </a:t>
            </a:r>
            <a:r>
              <a:rPr lang="zh-TW" altLang="en-US" sz="1400" b="0">
                <a:solidFill>
                  <a:srgbClr val="232A31"/>
                </a:solidFill>
                <a:latin typeface="YahooSans VF"/>
              </a:rPr>
              <a:t>的高效能運算系統，包括 </a:t>
            </a:r>
            <a:r>
              <a:rPr lang="en-US" altLang="zh-TW" sz="1400" b="0">
                <a:solidFill>
                  <a:srgbClr val="232A31"/>
                </a:solidFill>
                <a:latin typeface="YahooSans VF"/>
              </a:rPr>
              <a:t>Dojo </a:t>
            </a:r>
            <a:r>
              <a:rPr lang="zh-TW" altLang="en-US" sz="1400" b="0">
                <a:solidFill>
                  <a:srgbClr val="232A31"/>
                </a:solidFill>
                <a:latin typeface="YahooSans VF"/>
              </a:rPr>
              <a:t>超級電腦和 </a:t>
            </a:r>
            <a:r>
              <a:rPr lang="en-US" altLang="zh-TW" sz="1400" b="0">
                <a:solidFill>
                  <a:srgbClr val="232A31"/>
                </a:solidFill>
                <a:latin typeface="YahooSans VF"/>
              </a:rPr>
              <a:t>D1 </a:t>
            </a:r>
            <a:r>
              <a:rPr lang="zh-TW" altLang="en-US" sz="1400" b="0">
                <a:solidFill>
                  <a:srgbClr val="232A31"/>
                </a:solidFill>
                <a:latin typeface="YahooSans VF"/>
              </a:rPr>
              <a:t>晶片、</a:t>
            </a:r>
            <a:r>
              <a:rPr lang="en-US" altLang="zh-TW" sz="1400" b="0">
                <a:solidFill>
                  <a:srgbClr val="232A31"/>
                </a:solidFill>
                <a:latin typeface="YahooSans VF"/>
              </a:rPr>
              <a:t>X Corp </a:t>
            </a:r>
            <a:r>
              <a:rPr lang="zh-TW" altLang="en-US" sz="1400" b="0">
                <a:solidFill>
                  <a:srgbClr val="232A31"/>
                </a:solidFill>
                <a:latin typeface="YahooSans VF"/>
              </a:rPr>
              <a:t>的資料中心策略，以及 </a:t>
            </a:r>
            <a:r>
              <a:rPr lang="en-US" altLang="zh-TW" sz="1400" b="0">
                <a:solidFill>
                  <a:srgbClr val="232A31"/>
                </a:solidFill>
                <a:latin typeface="YahooSans VF"/>
              </a:rPr>
              <a:t>xAI </a:t>
            </a:r>
            <a:r>
              <a:rPr lang="zh-TW" altLang="en-US" sz="1400" b="0">
                <a:solidFill>
                  <a:srgbClr val="232A31"/>
                </a:solidFill>
                <a:latin typeface="YahooSans VF"/>
              </a:rPr>
              <a:t>支援其 </a:t>
            </a:r>
            <a:r>
              <a:rPr lang="en-US" altLang="zh-TW" sz="1400" b="0">
                <a:solidFill>
                  <a:srgbClr val="232A31"/>
                </a:solidFill>
                <a:latin typeface="YahooSans VF"/>
              </a:rPr>
              <a:t>AI </a:t>
            </a:r>
            <a:r>
              <a:rPr lang="zh-TW" altLang="en-US" sz="1400" b="0">
                <a:solidFill>
                  <a:srgbClr val="232A31"/>
                </a:solidFill>
                <a:latin typeface="YahooSans VF"/>
              </a:rPr>
              <a:t>聊天機器人 </a:t>
            </a:r>
            <a:r>
              <a:rPr lang="en-US" altLang="zh-TW" sz="1400" b="0">
                <a:solidFill>
                  <a:srgbClr val="232A31"/>
                </a:solidFill>
                <a:latin typeface="YahooSans VF"/>
              </a:rPr>
              <a:t>Grok </a:t>
            </a:r>
            <a:r>
              <a:rPr lang="zh-TW" altLang="en-US" sz="1400" b="0">
                <a:solidFill>
                  <a:srgbClr val="232A31"/>
                </a:solidFill>
                <a:latin typeface="YahooSans VF"/>
              </a:rPr>
              <a:t>的新興基礎設施。這些資料中心是支援馬斯克聲稱可以在兩年內實現</a:t>
            </a:r>
            <a:r>
              <a:rPr lang="zh-TW" altLang="en-US" sz="1400" b="0">
                <a:solidFill>
                  <a:srgbClr val="C00000"/>
                </a:solidFill>
                <a:latin typeface="YahooSans VF"/>
              </a:rPr>
              <a:t>通用人工智慧</a:t>
            </a:r>
            <a:r>
              <a:rPr lang="zh-TW" altLang="en-US" sz="1400" b="0">
                <a:solidFill>
                  <a:srgbClr val="232A31"/>
                </a:solidFill>
                <a:latin typeface="YahooSans VF"/>
              </a:rPr>
              <a:t>的支柱。</a:t>
            </a:r>
            <a:endParaRPr lang="en-US" altLang="zh-TW" sz="1400" b="0">
              <a:solidFill>
                <a:srgbClr val="232A31"/>
              </a:solidFill>
              <a:latin typeface="YahooSans VF"/>
            </a:endParaRPr>
          </a:p>
          <a:p>
            <a:pPr>
              <a:defRPr/>
            </a:pPr>
            <a:endParaRPr lang="en-US" altLang="zh-TW" sz="1400" b="0">
              <a:solidFill>
                <a:srgbClr val="232A31"/>
              </a:solidFill>
              <a:latin typeface="YahooSans VF"/>
            </a:endParaRPr>
          </a:p>
          <a:p>
            <a:pPr marL="0" indent="0">
              <a:buNone/>
              <a:defRPr/>
            </a:pPr>
            <a:r>
              <a:rPr lang="en-US" altLang="zh-TW" sz="1400" b="1">
                <a:solidFill>
                  <a:srgbClr val="232A31"/>
                </a:solidFill>
                <a:latin typeface="YahooSans VF"/>
              </a:rPr>
              <a:t>Tesla </a:t>
            </a:r>
            <a:r>
              <a:rPr lang="zh-TW" altLang="en-US" sz="1400" b="1">
                <a:solidFill>
                  <a:srgbClr val="232A31"/>
                </a:solidFill>
                <a:latin typeface="YahooSans VF"/>
              </a:rPr>
              <a:t>資料中心與 </a:t>
            </a:r>
            <a:r>
              <a:rPr lang="en-US" altLang="zh-TW" sz="1400" b="1">
                <a:solidFill>
                  <a:srgbClr val="232A31"/>
                </a:solidFill>
                <a:latin typeface="YahooSans VF"/>
              </a:rPr>
              <a:t>IT </a:t>
            </a:r>
            <a:r>
              <a:rPr lang="zh-TW" altLang="en-US" sz="1400" b="1">
                <a:solidFill>
                  <a:srgbClr val="232A31"/>
                </a:solidFill>
                <a:latin typeface="YahooSans VF"/>
              </a:rPr>
              <a:t>硬體</a:t>
            </a:r>
          </a:p>
          <a:p>
            <a:pPr>
              <a:defRPr/>
            </a:pPr>
            <a:r>
              <a:rPr lang="zh-TW" altLang="en-US" sz="1400" b="0">
                <a:solidFill>
                  <a:srgbClr val="232A31"/>
                </a:solidFill>
                <a:latin typeface="YahooSans VF"/>
              </a:rPr>
              <a:t>特斯拉利用資料中心處理和儲存從全球數百萬輛電動車 </a:t>
            </a:r>
            <a:r>
              <a:rPr lang="en-US" altLang="zh-TW" sz="1400" b="0">
                <a:solidFill>
                  <a:srgbClr val="232A31"/>
                </a:solidFill>
                <a:latin typeface="YahooSans VF"/>
              </a:rPr>
              <a:t>(EV) </a:t>
            </a:r>
            <a:r>
              <a:rPr lang="zh-TW" altLang="en-US" sz="1400" b="0">
                <a:solidFill>
                  <a:srgbClr val="232A31"/>
                </a:solidFill>
                <a:latin typeface="YahooSans VF"/>
              </a:rPr>
              <a:t>收集的大量資料。這些數據包括感測器讀數、駕駛行為、自動駕駛儀性能和無線軟體更新。這些運算和儲存資源也為特斯拉的人工智慧培訓提供動力，這對於開發和完善其全自動駕駛（</a:t>
            </a:r>
            <a:r>
              <a:rPr lang="en-US" altLang="zh-TW" sz="1400" b="0">
                <a:solidFill>
                  <a:srgbClr val="232A31"/>
                </a:solidFill>
                <a:latin typeface="YahooSans VF"/>
              </a:rPr>
              <a:t>FSD</a:t>
            </a:r>
            <a:r>
              <a:rPr lang="zh-TW" altLang="en-US" sz="1400" b="0">
                <a:solidFill>
                  <a:srgbClr val="232A31"/>
                </a:solidFill>
                <a:latin typeface="YahooSans VF"/>
              </a:rPr>
              <a:t>）技術至關重要。此外，特斯拉的資料中心還支援其為車主提供的基於雲端的車內服務以及特斯拉行動應用程式。除了車輛遙測和人工智慧培訓之外，特斯拉的資料中心在其整個產品和服務生態系統中發揮著至關重要的作用。它們為其內部導航軟體提供動力，管理 </a:t>
            </a:r>
            <a:r>
              <a:rPr lang="en-US" altLang="zh-TW" sz="1400" b="0">
                <a:solidFill>
                  <a:srgbClr val="232A31"/>
                </a:solidFill>
                <a:latin typeface="YahooSans VF"/>
              </a:rPr>
              <a:t>Powerwall </a:t>
            </a:r>
            <a:r>
              <a:rPr lang="zh-TW" altLang="en-US" sz="1400" b="0">
                <a:solidFill>
                  <a:srgbClr val="232A31"/>
                </a:solidFill>
                <a:latin typeface="YahooSans VF"/>
              </a:rPr>
              <a:t>家用電池系統的數據，並方便存取 </a:t>
            </a:r>
            <a:r>
              <a:rPr lang="en-US" altLang="zh-TW" sz="1400" b="0">
                <a:solidFill>
                  <a:srgbClr val="232A31"/>
                </a:solidFill>
                <a:latin typeface="YahooSans VF"/>
              </a:rPr>
              <a:t>Supercharger </a:t>
            </a:r>
            <a:r>
              <a:rPr lang="zh-TW" altLang="en-US" sz="1400" b="0">
                <a:solidFill>
                  <a:srgbClr val="232A31"/>
                </a:solidFill>
                <a:latin typeface="YahooSans VF"/>
              </a:rPr>
              <a:t>網路（其中包括 </a:t>
            </a:r>
            <a:r>
              <a:rPr lang="en-US" altLang="zh-TW" sz="1400" b="0">
                <a:solidFill>
                  <a:srgbClr val="232A31"/>
                </a:solidFill>
                <a:latin typeface="YahooSans VF"/>
              </a:rPr>
              <a:t>Tesla </a:t>
            </a:r>
            <a:r>
              <a:rPr lang="zh-TW" altLang="en-US" sz="1400" b="0">
                <a:solidFill>
                  <a:srgbClr val="232A31"/>
                </a:solidFill>
                <a:latin typeface="YahooSans VF"/>
              </a:rPr>
              <a:t>電動車的快速充電站）。</a:t>
            </a:r>
            <a:endParaRPr lang="en-US" altLang="zh-TW" sz="1400" b="0">
              <a:solidFill>
                <a:srgbClr val="232A31"/>
              </a:solidFill>
              <a:latin typeface="YahooSans VF"/>
            </a:endParaRPr>
          </a:p>
          <a:p>
            <a:pPr>
              <a:defRPr/>
            </a:pPr>
            <a:endParaRPr lang="zh-TW" altLang="en-US" sz="1400" b="0">
              <a:solidFill>
                <a:srgbClr val="232A31"/>
              </a:solidFill>
              <a:latin typeface="YahooSans VF"/>
            </a:endParaRPr>
          </a:p>
          <a:p>
            <a:pPr marL="0" indent="0">
              <a:buNone/>
              <a:defRPr/>
            </a:pPr>
            <a:r>
              <a:rPr lang="zh-TW" altLang="en-US" sz="1400" b="1">
                <a:solidFill>
                  <a:srgbClr val="232A31"/>
                </a:solidFill>
                <a:latin typeface="YahooSans VF"/>
              </a:rPr>
              <a:t>高效能運算加速器</a:t>
            </a:r>
          </a:p>
          <a:p>
            <a:pPr>
              <a:defRPr/>
            </a:pPr>
            <a:r>
              <a:rPr lang="zh-TW" altLang="en-US" sz="1400" b="0">
                <a:solidFill>
                  <a:srgbClr val="232A31"/>
                </a:solidFill>
                <a:latin typeface="YahooSans VF"/>
              </a:rPr>
              <a:t>特斯拉在其資料中心內部署了高效能運算加速器的組合。這種加速運算包括排列成叢集的</a:t>
            </a:r>
            <a:r>
              <a:rPr lang="en-US" altLang="zh-TW" sz="1400" b="0">
                <a:solidFill>
                  <a:srgbClr val="232A31"/>
                </a:solidFill>
                <a:latin typeface="YahooSans VF"/>
              </a:rPr>
              <a:t>NVIDIA GPU</a:t>
            </a:r>
            <a:r>
              <a:rPr lang="zh-TW" altLang="en-US" sz="1400" b="0">
                <a:solidFill>
                  <a:srgbClr val="232A31"/>
                </a:solidFill>
                <a:latin typeface="YahooSans VF"/>
              </a:rPr>
              <a:t>和 </a:t>
            </a:r>
            <a:r>
              <a:rPr lang="en-US" altLang="zh-TW" sz="1400" b="0">
                <a:solidFill>
                  <a:srgbClr val="232A31"/>
                </a:solidFill>
                <a:latin typeface="YahooSans VF"/>
              </a:rPr>
              <a:t>Tesla </a:t>
            </a:r>
            <a:r>
              <a:rPr lang="zh-TW" altLang="en-US" sz="1400" b="0">
                <a:solidFill>
                  <a:srgbClr val="232A31"/>
                </a:solidFill>
                <a:latin typeface="YahooSans VF"/>
              </a:rPr>
              <a:t>的客製化</a:t>
            </a:r>
            <a:r>
              <a:rPr lang="en-US" altLang="zh-TW" sz="1400" b="0">
                <a:solidFill>
                  <a:srgbClr val="232A31"/>
                </a:solidFill>
                <a:latin typeface="YahooSans VF"/>
              </a:rPr>
              <a:t>D1</a:t>
            </a:r>
            <a:r>
              <a:rPr lang="zh-TW" altLang="en-US" sz="1400" b="0">
                <a:solidFill>
                  <a:srgbClr val="232A31"/>
                </a:solidFill>
                <a:latin typeface="YahooSans VF"/>
              </a:rPr>
              <a:t>晶片，專為 </a:t>
            </a:r>
            <a:r>
              <a:rPr lang="en-US" altLang="zh-TW" sz="1400" b="0">
                <a:solidFill>
                  <a:srgbClr val="232A31"/>
                </a:solidFill>
                <a:latin typeface="YahooSans VF"/>
              </a:rPr>
              <a:t>AI </a:t>
            </a:r>
            <a:r>
              <a:rPr lang="zh-TW" altLang="en-US" sz="1400" b="0">
                <a:solidFill>
                  <a:srgbClr val="232A31"/>
                </a:solidFill>
                <a:latin typeface="YahooSans VF"/>
              </a:rPr>
              <a:t>訓練而設計。 </a:t>
            </a:r>
            <a:r>
              <a:rPr lang="en-US" altLang="zh-TW" sz="1400" b="0">
                <a:solidFill>
                  <a:srgbClr val="232A31"/>
                </a:solidFill>
                <a:latin typeface="YahooSans VF"/>
              </a:rPr>
              <a:t>D1 </a:t>
            </a:r>
            <a:r>
              <a:rPr lang="zh-TW" altLang="en-US" sz="1400" b="0">
                <a:solidFill>
                  <a:srgbClr val="232A31"/>
                </a:solidFill>
                <a:latin typeface="YahooSans VF"/>
              </a:rPr>
              <a:t>晶片是 </a:t>
            </a:r>
            <a:r>
              <a:rPr lang="en-US" altLang="zh-TW" sz="1400" b="0">
                <a:solidFill>
                  <a:srgbClr val="232A31"/>
                </a:solidFill>
                <a:latin typeface="YahooSans VF"/>
              </a:rPr>
              <a:t>Tesla Dojo</a:t>
            </a:r>
            <a:r>
              <a:rPr lang="zh-TW" altLang="en-US" sz="1400" b="0">
                <a:solidFill>
                  <a:srgbClr val="232A31"/>
                </a:solidFill>
                <a:latin typeface="YahooSans VF"/>
              </a:rPr>
              <a:t>超級電腦的關鍵組件。</a:t>
            </a:r>
            <a:endParaRPr lang="en-US" altLang="zh-TW" sz="1400" b="0">
              <a:solidFill>
                <a:srgbClr val="232A31"/>
              </a:solidFill>
              <a:latin typeface="YahooSans VF"/>
            </a:endParaRPr>
          </a:p>
          <a:p>
            <a:pPr>
              <a:defRPr/>
            </a:pPr>
            <a:endParaRPr lang="en-US" altLang="zh-TW" sz="1400" b="0">
              <a:solidFill>
                <a:srgbClr val="232A31"/>
              </a:solidFill>
              <a:latin typeface="YahooSans VF"/>
            </a:endParaRPr>
          </a:p>
          <a:p>
            <a:pPr marL="0" indent="0">
              <a:buNone/>
              <a:defRPr/>
            </a:pPr>
            <a:r>
              <a:rPr lang="en-US" altLang="zh-TW" sz="1400" b="1">
                <a:solidFill>
                  <a:srgbClr val="232A31"/>
                </a:solidFill>
                <a:latin typeface="YahooSans VF"/>
              </a:rPr>
              <a:t>GPU</a:t>
            </a:r>
            <a:r>
              <a:rPr lang="zh-TW" altLang="en-US" sz="1400" b="1">
                <a:solidFill>
                  <a:srgbClr val="232A31"/>
                </a:solidFill>
                <a:latin typeface="YahooSans VF"/>
              </a:rPr>
              <a:t>叢集</a:t>
            </a:r>
          </a:p>
          <a:p>
            <a:pPr>
              <a:defRPr/>
            </a:pPr>
            <a:r>
              <a:rPr lang="zh-TW" altLang="en-US" sz="1400" b="0">
                <a:solidFill>
                  <a:srgbClr val="232A31"/>
                </a:solidFill>
                <a:latin typeface="YahooSans VF"/>
              </a:rPr>
              <a:t>迄今為止，特斯拉已為其自動駕駛汽車人工智慧訓練集群安裝並調試了超過 </a:t>
            </a:r>
            <a:r>
              <a:rPr lang="en-US" altLang="zh-TW" sz="1400" b="0">
                <a:solidFill>
                  <a:srgbClr val="232A31"/>
                </a:solidFill>
                <a:latin typeface="YahooSans VF"/>
              </a:rPr>
              <a:t>35,000 </a:t>
            </a:r>
            <a:r>
              <a:rPr lang="zh-TW" altLang="en-US" sz="1400" b="0">
                <a:solidFill>
                  <a:srgbClr val="232A31"/>
                </a:solidFill>
                <a:latin typeface="YahooSans VF"/>
              </a:rPr>
              <a:t>個 </a:t>
            </a:r>
            <a:r>
              <a:rPr lang="en-US" altLang="zh-TW" sz="1400" b="0">
                <a:solidFill>
                  <a:srgbClr val="232A31"/>
                </a:solidFill>
                <a:latin typeface="YahooSans VF"/>
              </a:rPr>
              <a:t>NVIDIA H100 GPU</a:t>
            </a:r>
            <a:r>
              <a:rPr lang="zh-TW" altLang="en-US" sz="1400" b="0">
                <a:solidFill>
                  <a:srgbClr val="232A31"/>
                </a:solidFill>
                <a:latin typeface="YahooSans VF"/>
              </a:rPr>
              <a:t>，該集群正用於開發其全自動駕駛 </a:t>
            </a:r>
            <a:r>
              <a:rPr lang="en-US" altLang="zh-TW" sz="1400" b="0">
                <a:solidFill>
                  <a:srgbClr val="232A31"/>
                </a:solidFill>
                <a:latin typeface="YahooSans VF"/>
              </a:rPr>
              <a:t>(FSD) </a:t>
            </a:r>
            <a:r>
              <a:rPr lang="zh-TW" altLang="en-US" sz="1400" b="0">
                <a:solidFill>
                  <a:srgbClr val="232A31"/>
                </a:solidFill>
                <a:latin typeface="YahooSans VF"/>
              </a:rPr>
              <a:t>技術。到 </a:t>
            </a:r>
            <a:r>
              <a:rPr lang="en-US" altLang="zh-TW" sz="1400" b="0">
                <a:solidFill>
                  <a:srgbClr val="232A31"/>
                </a:solidFill>
                <a:latin typeface="YahooSans VF"/>
              </a:rPr>
              <a:t>2024 </a:t>
            </a:r>
            <a:r>
              <a:rPr lang="zh-TW" altLang="en-US" sz="1400" b="0">
                <a:solidFill>
                  <a:srgbClr val="232A31"/>
                </a:solidFill>
                <a:latin typeface="YahooSans VF"/>
              </a:rPr>
              <a:t>年底，特斯拉計畫將其容量增加到近 </a:t>
            </a:r>
            <a:r>
              <a:rPr lang="en-US" altLang="zh-TW" sz="1400" b="0">
                <a:solidFill>
                  <a:srgbClr val="232A31"/>
                </a:solidFill>
                <a:latin typeface="YahooSans VF"/>
              </a:rPr>
              <a:t>90,000 </a:t>
            </a:r>
            <a:r>
              <a:rPr lang="zh-TW" altLang="en-US" sz="1400" b="0">
                <a:solidFill>
                  <a:srgbClr val="232A31"/>
                </a:solidFill>
                <a:latin typeface="YahooSans VF"/>
              </a:rPr>
              <a:t>個 </a:t>
            </a:r>
            <a:r>
              <a:rPr lang="en-US" altLang="zh-TW" sz="1400" b="0">
                <a:solidFill>
                  <a:srgbClr val="232A31"/>
                </a:solidFill>
                <a:latin typeface="YahooSans VF"/>
              </a:rPr>
              <a:t>NVIDIA H100 </a:t>
            </a:r>
            <a:r>
              <a:rPr lang="zh-TW" altLang="en-US" sz="1400" b="0">
                <a:solidFill>
                  <a:srgbClr val="232A31"/>
                </a:solidFill>
                <a:latin typeface="YahooSans VF"/>
              </a:rPr>
              <a:t>等效 </a:t>
            </a:r>
            <a:r>
              <a:rPr lang="en-US" altLang="zh-TW" sz="1400" b="0">
                <a:solidFill>
                  <a:srgbClr val="232A31"/>
                </a:solidFill>
                <a:latin typeface="YahooSans VF"/>
              </a:rPr>
              <a:t>GPU</a:t>
            </a:r>
            <a:r>
              <a:rPr lang="zh-TW" altLang="en-US" sz="1400" b="0">
                <a:solidFill>
                  <a:srgbClr val="232A31"/>
                </a:solidFill>
                <a:latin typeface="YahooSans VF"/>
              </a:rPr>
              <a:t>，用於 </a:t>
            </a:r>
            <a:r>
              <a:rPr lang="en-US" altLang="zh-TW" sz="1400" b="0">
                <a:solidFill>
                  <a:srgbClr val="232A31"/>
                </a:solidFill>
                <a:latin typeface="YahooSans VF"/>
              </a:rPr>
              <a:t>AI </a:t>
            </a:r>
            <a:r>
              <a:rPr lang="zh-TW" altLang="en-US" sz="1400" b="0">
                <a:solidFill>
                  <a:srgbClr val="232A31"/>
                </a:solidFill>
                <a:latin typeface="YahooSans VF"/>
              </a:rPr>
              <a:t>訓練。</a:t>
            </a:r>
          </a:p>
          <a:p>
            <a:endParaRPr lang="zh-TW" altLang="en-US" sz="1600"/>
          </a:p>
        </p:txBody>
      </p:sp>
    </p:spTree>
    <p:extLst>
      <p:ext uri="{BB962C8B-B14F-4D97-AF65-F5344CB8AC3E}">
        <p14:creationId xmlns:p14="http://schemas.microsoft.com/office/powerpoint/2010/main" val="424934376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3F354-42F4-DAFF-0AD4-940D51CF1AA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BD06A7A-87FD-2AD4-D2B8-1B27DD2E6EA4}"/>
              </a:ext>
            </a:extLst>
          </p:cNvPr>
          <p:cNvSpPr>
            <a:spLocks noGrp="1"/>
          </p:cNvSpPr>
          <p:nvPr>
            <p:ph type="title"/>
          </p:nvPr>
        </p:nvSpPr>
        <p:spPr>
          <a:xfrm>
            <a:off x="457200" y="274638"/>
            <a:ext cx="8229600" cy="457199"/>
          </a:xfrm>
        </p:spPr>
        <p:txBody>
          <a:bodyPr/>
          <a:lstStyle/>
          <a:p>
            <a:r>
              <a:rPr lang="en-US" altLang="zh-TW" sz="2400"/>
              <a:t>Tesla Dojo </a:t>
            </a:r>
            <a:r>
              <a:rPr lang="zh-TW" altLang="en-US" sz="2400"/>
              <a:t>超級電腦的組件</a:t>
            </a:r>
          </a:p>
        </p:txBody>
      </p:sp>
      <p:sp>
        <p:nvSpPr>
          <p:cNvPr id="3" name="內容版面配置區 2">
            <a:extLst>
              <a:ext uri="{FF2B5EF4-FFF2-40B4-BE49-F238E27FC236}">
                <a16:creationId xmlns:a16="http://schemas.microsoft.com/office/drawing/2014/main" id="{D526F7F3-866E-B50E-3527-9201B9FD91B5}"/>
              </a:ext>
            </a:extLst>
          </p:cNvPr>
          <p:cNvSpPr>
            <a:spLocks noGrp="1"/>
          </p:cNvSpPr>
          <p:nvPr>
            <p:ph idx="1"/>
          </p:nvPr>
        </p:nvSpPr>
        <p:spPr>
          <a:xfrm>
            <a:off x="83847" y="731837"/>
            <a:ext cx="9036496" cy="5832648"/>
          </a:xfrm>
        </p:spPr>
        <p:txBody>
          <a:bodyPr/>
          <a:lstStyle/>
          <a:p>
            <a:r>
              <a:rPr lang="en-US" altLang="zh-TW" sz="900">
                <a:hlinkClick r:id="rId3"/>
              </a:rPr>
              <a:t>https://dgtlinfra.com/elon-musk-data-centers/</a:t>
            </a:r>
            <a:endParaRPr lang="en-US" altLang="zh-TW" sz="900"/>
          </a:p>
          <a:p>
            <a:pPr>
              <a:defRPr/>
            </a:pPr>
            <a:r>
              <a:rPr lang="en-US" altLang="zh-TW" sz="1400">
                <a:solidFill>
                  <a:srgbClr val="232A31"/>
                </a:solidFill>
                <a:latin typeface="YahooSans VF"/>
              </a:rPr>
              <a:t>Tesla </a:t>
            </a:r>
            <a:r>
              <a:rPr lang="zh-TW" altLang="en-US" sz="1400">
                <a:solidFill>
                  <a:srgbClr val="232A31"/>
                </a:solidFill>
                <a:latin typeface="YahooSans VF"/>
              </a:rPr>
              <a:t>的目標是透過 </a:t>
            </a:r>
            <a:r>
              <a:rPr lang="en-US" altLang="zh-TW" sz="1400">
                <a:solidFill>
                  <a:srgbClr val="232A31"/>
                </a:solidFill>
                <a:latin typeface="YahooSans VF"/>
              </a:rPr>
              <a:t>Dojo </a:t>
            </a:r>
            <a:r>
              <a:rPr lang="zh-TW" altLang="en-US" sz="1400">
                <a:solidFill>
                  <a:srgbClr val="232A31"/>
                </a:solidFill>
                <a:latin typeface="YahooSans VF"/>
              </a:rPr>
              <a:t>超越傳統 </a:t>
            </a:r>
            <a:r>
              <a:rPr lang="en-US" altLang="zh-TW" sz="1400">
                <a:solidFill>
                  <a:srgbClr val="232A31"/>
                </a:solidFill>
                <a:latin typeface="YahooSans VF"/>
              </a:rPr>
              <a:t>GPU </a:t>
            </a:r>
            <a:r>
              <a:rPr lang="zh-TW" altLang="en-US" sz="1400">
                <a:solidFill>
                  <a:srgbClr val="232A31"/>
                </a:solidFill>
                <a:latin typeface="YahooSans VF"/>
              </a:rPr>
              <a:t>的功能，利用專為 </a:t>
            </a:r>
            <a:r>
              <a:rPr lang="en-US" altLang="zh-TW" sz="1400">
                <a:solidFill>
                  <a:srgbClr val="232A31"/>
                </a:solidFill>
                <a:latin typeface="YahooSans VF"/>
              </a:rPr>
              <a:t>AI </a:t>
            </a:r>
            <a:r>
              <a:rPr lang="zh-TW" altLang="en-US" sz="1400">
                <a:solidFill>
                  <a:srgbClr val="232A31"/>
                </a:solidFill>
                <a:latin typeface="YahooSans VF"/>
              </a:rPr>
              <a:t>訓練設計的客製化</a:t>
            </a:r>
            <a:r>
              <a:rPr lang="en-US" altLang="zh-TW" sz="1400">
                <a:solidFill>
                  <a:srgbClr val="232A31"/>
                </a:solidFill>
                <a:latin typeface="YahooSans VF"/>
              </a:rPr>
              <a:t>D1</a:t>
            </a:r>
            <a:r>
              <a:rPr lang="zh-TW" altLang="en-US" sz="1400">
                <a:solidFill>
                  <a:srgbClr val="232A31"/>
                </a:solidFill>
                <a:latin typeface="YahooSans VF"/>
              </a:rPr>
              <a:t>晶片。馬斯克 </a:t>
            </a:r>
            <a:r>
              <a:rPr lang="en-US" altLang="zh-TW" sz="1400">
                <a:solidFill>
                  <a:srgbClr val="232A31"/>
                </a:solidFill>
                <a:latin typeface="YahooSans VF"/>
              </a:rPr>
              <a:t>(Elon Musk) </a:t>
            </a:r>
            <a:r>
              <a:rPr lang="zh-TW" altLang="en-US" sz="1400">
                <a:solidFill>
                  <a:srgbClr val="232A31"/>
                </a:solidFill>
                <a:latin typeface="YahooSans VF"/>
              </a:rPr>
              <a:t>表示，特斯拉將「加倍努力」開發 </a:t>
            </a:r>
            <a:r>
              <a:rPr lang="en-US" altLang="zh-TW" sz="1400">
                <a:solidFill>
                  <a:srgbClr val="232A31"/>
                </a:solidFill>
                <a:latin typeface="YahooSans VF"/>
              </a:rPr>
              <a:t>Dojo </a:t>
            </a:r>
            <a:r>
              <a:rPr lang="zh-TW" altLang="en-US" sz="1400">
                <a:solidFill>
                  <a:srgbClr val="232A31"/>
                </a:solidFill>
                <a:latin typeface="YahooSans VF"/>
              </a:rPr>
              <a:t>超級計算機，計劃投資超過 </a:t>
            </a:r>
            <a:r>
              <a:rPr lang="en-US" altLang="zh-TW" sz="1400">
                <a:solidFill>
                  <a:srgbClr val="232A31"/>
                </a:solidFill>
                <a:latin typeface="YahooSans VF"/>
              </a:rPr>
              <a:t>10 </a:t>
            </a:r>
            <a:r>
              <a:rPr lang="zh-TW" altLang="en-US" sz="1400">
                <a:solidFill>
                  <a:srgbClr val="232A31"/>
                </a:solidFill>
                <a:latin typeface="YahooSans VF"/>
              </a:rPr>
              <a:t>億美元用於其開發。這項投資包括晶片研發成本和資料中心費用。，特斯拉預計 </a:t>
            </a:r>
            <a:r>
              <a:rPr lang="en-US" altLang="zh-TW" sz="1400">
                <a:solidFill>
                  <a:srgbClr val="232A31"/>
                </a:solidFill>
                <a:latin typeface="YahooSans VF"/>
              </a:rPr>
              <a:t>2024 </a:t>
            </a:r>
            <a:r>
              <a:rPr lang="zh-TW" altLang="en-US" sz="1400">
                <a:solidFill>
                  <a:srgbClr val="232A31"/>
                </a:solidFill>
                <a:latin typeface="YahooSans VF"/>
              </a:rPr>
              <a:t>年的資本支出 </a:t>
            </a:r>
            <a:r>
              <a:rPr lang="en-US" altLang="zh-TW" sz="1400">
                <a:solidFill>
                  <a:srgbClr val="232A31"/>
                </a:solidFill>
                <a:latin typeface="YahooSans VF"/>
              </a:rPr>
              <a:t>(CapEx)</a:t>
            </a:r>
            <a:r>
              <a:rPr lang="zh-TW" altLang="en-US" sz="1400">
                <a:solidFill>
                  <a:srgbClr val="232A31"/>
                </a:solidFill>
                <a:latin typeface="YahooSans VF"/>
              </a:rPr>
              <a:t>將超過 </a:t>
            </a:r>
            <a:r>
              <a:rPr lang="en-US" altLang="zh-TW" sz="1400">
                <a:solidFill>
                  <a:srgbClr val="232A31"/>
                </a:solidFill>
                <a:latin typeface="YahooSans VF"/>
              </a:rPr>
              <a:t>100 </a:t>
            </a:r>
            <a:r>
              <a:rPr lang="zh-TW" altLang="en-US" sz="1400">
                <a:solidFill>
                  <a:srgbClr val="232A31"/>
                </a:solidFill>
                <a:latin typeface="YahooSans VF"/>
              </a:rPr>
              <a:t>億美元。</a:t>
            </a:r>
            <a:endParaRPr lang="en-US" altLang="zh-TW" sz="1400">
              <a:solidFill>
                <a:srgbClr val="232A31"/>
              </a:solidFill>
              <a:latin typeface="YahooSans VF"/>
            </a:endParaRPr>
          </a:p>
          <a:p>
            <a:pPr marL="0" indent="0">
              <a:buNone/>
              <a:defRPr/>
            </a:pPr>
            <a:r>
              <a:rPr lang="en-US" altLang="zh-TW" sz="1400" b="1">
                <a:solidFill>
                  <a:srgbClr val="232A31"/>
                </a:solidFill>
                <a:latin typeface="YahooSans VF"/>
              </a:rPr>
              <a:t>Tesla Dojo </a:t>
            </a:r>
            <a:r>
              <a:rPr lang="zh-TW" altLang="en-US" sz="1400" b="1">
                <a:solidFill>
                  <a:srgbClr val="232A31"/>
                </a:solidFill>
                <a:latin typeface="YahooSans VF"/>
              </a:rPr>
              <a:t>超級電腦的組件</a:t>
            </a:r>
          </a:p>
          <a:p>
            <a:pPr>
              <a:defRPr/>
            </a:pPr>
            <a:r>
              <a:rPr lang="zh-TW" altLang="en-US" sz="1400">
                <a:solidFill>
                  <a:srgbClr val="232A31"/>
                </a:solidFill>
                <a:latin typeface="YahooSans VF"/>
              </a:rPr>
              <a:t>以下是支援 </a:t>
            </a:r>
            <a:r>
              <a:rPr lang="en-US" altLang="zh-TW" sz="1400">
                <a:solidFill>
                  <a:srgbClr val="232A31"/>
                </a:solidFill>
                <a:latin typeface="YahooSans VF"/>
              </a:rPr>
              <a:t>Tesla Dojo </a:t>
            </a:r>
            <a:r>
              <a:rPr lang="zh-TW" altLang="en-US" sz="1400">
                <a:solidFill>
                  <a:srgbClr val="232A31"/>
                </a:solidFill>
                <a:latin typeface="YahooSans VF"/>
              </a:rPr>
              <a:t>超級電腦的硬體架構的詳細分解，從最小的組件 </a:t>
            </a:r>
            <a:r>
              <a:rPr lang="en-US" altLang="zh-TW" sz="1400">
                <a:solidFill>
                  <a:srgbClr val="232A31"/>
                </a:solidFill>
                <a:latin typeface="YahooSans VF"/>
              </a:rPr>
              <a:t>D1 </a:t>
            </a:r>
            <a:r>
              <a:rPr lang="zh-TW" altLang="en-US" sz="1400">
                <a:solidFill>
                  <a:srgbClr val="232A31"/>
                </a:solidFill>
                <a:latin typeface="YahooSans VF"/>
              </a:rPr>
              <a:t>晶片開始，一直延伸到完整的 </a:t>
            </a:r>
            <a:r>
              <a:rPr lang="en-US" altLang="zh-TW" sz="1400">
                <a:solidFill>
                  <a:srgbClr val="232A31"/>
                </a:solidFill>
                <a:latin typeface="YahooSans VF"/>
              </a:rPr>
              <a:t>Dojo </a:t>
            </a:r>
            <a:r>
              <a:rPr lang="zh-TW" altLang="en-US" sz="1400">
                <a:solidFill>
                  <a:srgbClr val="232A31"/>
                </a:solidFill>
                <a:latin typeface="YahooSans VF"/>
              </a:rPr>
              <a:t>超級電腦：</a:t>
            </a:r>
          </a:p>
          <a:p>
            <a:endParaRPr lang="zh-TW" altLang="en-US" sz="1600"/>
          </a:p>
        </p:txBody>
      </p:sp>
      <p:pic>
        <p:nvPicPr>
          <p:cNvPr id="4" name="圖片 3">
            <a:extLst>
              <a:ext uri="{FF2B5EF4-FFF2-40B4-BE49-F238E27FC236}">
                <a16:creationId xmlns:a16="http://schemas.microsoft.com/office/drawing/2014/main" id="{D9489819-BE1D-9AAD-C34F-F5F5344FD272}"/>
              </a:ext>
            </a:extLst>
          </p:cNvPr>
          <p:cNvPicPr>
            <a:picLocks noChangeAspect="1"/>
          </p:cNvPicPr>
          <p:nvPr/>
        </p:nvPicPr>
        <p:blipFill>
          <a:blip r:embed="rId4"/>
          <a:stretch>
            <a:fillRect/>
          </a:stretch>
        </p:blipFill>
        <p:spPr>
          <a:xfrm>
            <a:off x="1242502" y="2244412"/>
            <a:ext cx="6966404" cy="3192935"/>
          </a:xfrm>
          <a:prstGeom prst="rect">
            <a:avLst/>
          </a:prstGeom>
        </p:spPr>
      </p:pic>
      <p:sp>
        <p:nvSpPr>
          <p:cNvPr id="6" name="文字方塊 5">
            <a:extLst>
              <a:ext uri="{FF2B5EF4-FFF2-40B4-BE49-F238E27FC236}">
                <a16:creationId xmlns:a16="http://schemas.microsoft.com/office/drawing/2014/main" id="{634043FD-8872-8C49-0F70-A0D494C7D4DC}"/>
              </a:ext>
            </a:extLst>
          </p:cNvPr>
          <p:cNvSpPr txBox="1"/>
          <p:nvPr/>
        </p:nvSpPr>
        <p:spPr>
          <a:xfrm>
            <a:off x="83846" y="5517232"/>
            <a:ext cx="8880641" cy="1077218"/>
          </a:xfrm>
          <a:prstGeom prst="rect">
            <a:avLst/>
          </a:prstGeom>
          <a:noFill/>
        </p:spPr>
        <p:txBody>
          <a:bodyPr wrap="square">
            <a:spAutoFit/>
          </a:bodyPr>
          <a:lstStyle/>
          <a:p>
            <a:pPr marL="171450" indent="-171450">
              <a:buFont typeface="Arial" panose="020B0604020202020204" pitchFamily="34" charset="0"/>
              <a:buChar char="•"/>
            </a:pPr>
            <a:r>
              <a:rPr lang="en-US" altLang="zh-TW" sz="800"/>
              <a:t>D1</a:t>
            </a:r>
            <a:r>
              <a:rPr lang="zh-TW" altLang="en-US" sz="800"/>
              <a:t>晶片：特斯拉專為人工智慧訓練任務設計的基礎客製化人工智慧晶片。每個 </a:t>
            </a:r>
            <a:r>
              <a:rPr lang="en-US" altLang="zh-TW" sz="800"/>
              <a:t>D1 </a:t>
            </a:r>
            <a:r>
              <a:rPr lang="zh-TW" altLang="en-US" sz="800"/>
              <a:t>晶片的處理能力為 </a:t>
            </a:r>
            <a:r>
              <a:rPr lang="en-US" altLang="zh-TW" sz="800"/>
              <a:t>362 </a:t>
            </a:r>
            <a:r>
              <a:rPr lang="zh-TW" altLang="en-US" sz="800"/>
              <a:t>兆次浮點運算 </a:t>
            </a:r>
            <a:r>
              <a:rPr lang="en-US" altLang="zh-TW" sz="800"/>
              <a:t>(TFLOPS)</a:t>
            </a:r>
          </a:p>
          <a:p>
            <a:pPr marL="171450" indent="-171450">
              <a:buFont typeface="Arial" panose="020B0604020202020204" pitchFamily="34" charset="0"/>
              <a:buChar char="•"/>
            </a:pPr>
            <a:r>
              <a:rPr lang="en-US" altLang="zh-TW" sz="800"/>
              <a:t>Training Tile</a:t>
            </a:r>
            <a:r>
              <a:rPr lang="zh-TW" altLang="en-US" sz="800"/>
              <a:t>：一組 </a:t>
            </a:r>
            <a:r>
              <a:rPr lang="en-US" altLang="zh-TW" sz="800"/>
              <a:t>25 </a:t>
            </a:r>
            <a:r>
              <a:rPr lang="zh-TW" altLang="en-US" sz="800"/>
              <a:t>個 </a:t>
            </a:r>
            <a:r>
              <a:rPr lang="en-US" altLang="zh-TW" sz="800"/>
              <a:t>D1 </a:t>
            </a:r>
            <a:r>
              <a:rPr lang="zh-TW" altLang="en-US" sz="800"/>
              <a:t>晶片一起工作，以 </a:t>
            </a:r>
            <a:r>
              <a:rPr lang="en-US" altLang="zh-TW" sz="800"/>
              <a:t>5×5 </a:t>
            </a:r>
            <a:r>
              <a:rPr lang="zh-TW" altLang="en-US" sz="800"/>
              <a:t>的配置排列。訓練塊可達到高達 </a:t>
            </a:r>
            <a:r>
              <a:rPr lang="en-US" altLang="zh-TW" sz="800"/>
              <a:t>9 petaflops (PFLOPS) </a:t>
            </a:r>
            <a:r>
              <a:rPr lang="zh-TW" altLang="en-US" sz="800"/>
              <a:t>的處理能力</a:t>
            </a:r>
          </a:p>
          <a:p>
            <a:pPr marL="171450" indent="-171450">
              <a:buFont typeface="Arial" panose="020B0604020202020204" pitchFamily="34" charset="0"/>
              <a:buChar char="•"/>
            </a:pPr>
            <a:r>
              <a:rPr lang="zh-TW" altLang="en-US" sz="800"/>
              <a:t>系統托盤：包含 </a:t>
            </a:r>
            <a:r>
              <a:rPr lang="en-US" altLang="zh-TW" sz="800"/>
              <a:t>6 </a:t>
            </a:r>
            <a:r>
              <a:rPr lang="zh-TW" altLang="en-US" sz="800"/>
              <a:t>個組合到一塊板上的訓練塊。系統托盤可達到高達 </a:t>
            </a:r>
            <a:r>
              <a:rPr lang="en-US" altLang="zh-TW" sz="800"/>
              <a:t>54 petaflops (PFLOPS) </a:t>
            </a:r>
            <a:r>
              <a:rPr lang="zh-TW" altLang="en-US" sz="800"/>
              <a:t>的運算能力</a:t>
            </a:r>
          </a:p>
          <a:p>
            <a:pPr marL="171450" indent="-171450">
              <a:buFont typeface="Arial" panose="020B0604020202020204" pitchFamily="34" charset="0"/>
              <a:buChar char="•"/>
            </a:pPr>
            <a:r>
              <a:rPr lang="zh-TW" altLang="en-US" sz="800"/>
              <a:t>機櫃：容納 </a:t>
            </a:r>
            <a:r>
              <a:rPr lang="en-US" altLang="zh-TW" sz="800"/>
              <a:t>2 </a:t>
            </a:r>
            <a:r>
              <a:rPr lang="zh-TW" altLang="en-US" sz="800"/>
              <a:t>個帶冗餘電源的系統托盤，提供高達 </a:t>
            </a:r>
            <a:r>
              <a:rPr lang="en-US" altLang="zh-TW" sz="800"/>
              <a:t>108 petaflops (PFLOPS) </a:t>
            </a:r>
            <a:r>
              <a:rPr lang="zh-TW" altLang="en-US" sz="800"/>
              <a:t>的處理能力。機櫃還容納關鍵組件，包括 </a:t>
            </a:r>
            <a:r>
              <a:rPr lang="en-US" altLang="zh-TW" sz="800"/>
              <a:t>Dojo </a:t>
            </a:r>
            <a:r>
              <a:rPr lang="zh-TW" altLang="en-US" sz="800"/>
              <a:t>介面處理器：訓練記憶體（</a:t>
            </a:r>
            <a:r>
              <a:rPr lang="en-US" altLang="zh-TW" sz="800"/>
              <a:t>32 GB </a:t>
            </a:r>
            <a:r>
              <a:rPr lang="zh-TW" altLang="en-US" sz="800"/>
              <a:t>高頻寬 </a:t>
            </a:r>
            <a:r>
              <a:rPr lang="en-US" altLang="zh-TW" sz="800"/>
              <a:t>DRAM</a:t>
            </a:r>
            <a:r>
              <a:rPr lang="zh-TW" altLang="en-US" sz="800"/>
              <a:t>）和分解記憶體（</a:t>
            </a:r>
            <a:r>
              <a:rPr lang="en-US" altLang="zh-TW" sz="800"/>
              <a:t>640 GB </a:t>
            </a:r>
            <a:r>
              <a:rPr lang="zh-TW" altLang="en-US" sz="800"/>
              <a:t>高頻寬 </a:t>
            </a:r>
            <a:r>
              <a:rPr lang="en-US" altLang="zh-TW" sz="800"/>
              <a:t>DRAM</a:t>
            </a:r>
            <a:r>
              <a:rPr lang="zh-TW" altLang="en-US" sz="800"/>
              <a:t>），以及 </a:t>
            </a:r>
            <a:r>
              <a:rPr lang="en-US" altLang="zh-TW" sz="800"/>
              <a:t>Dojo </a:t>
            </a:r>
            <a:r>
              <a:rPr lang="zh-TW" altLang="en-US" sz="800"/>
              <a:t>主機介面（總共 </a:t>
            </a:r>
            <a:r>
              <a:rPr lang="en-US" altLang="zh-TW" sz="800"/>
              <a:t>512 </a:t>
            </a:r>
            <a:r>
              <a:rPr lang="zh-TW" altLang="en-US" sz="800"/>
              <a:t>個 </a:t>
            </a:r>
            <a:r>
              <a:rPr lang="en-US" altLang="zh-TW" sz="800"/>
              <a:t>x86 </a:t>
            </a:r>
            <a:r>
              <a:rPr lang="zh-TW" altLang="en-US" sz="800"/>
              <a:t>核心）</a:t>
            </a:r>
          </a:p>
          <a:p>
            <a:pPr marL="171450" indent="-171450">
              <a:buFont typeface="Arial" panose="020B0604020202020204" pitchFamily="34" charset="0"/>
              <a:buChar char="•"/>
            </a:pPr>
            <a:r>
              <a:rPr lang="en-US" altLang="zh-TW" sz="800"/>
              <a:t>ExaPOD</a:t>
            </a:r>
            <a:r>
              <a:rPr lang="zh-TW" altLang="en-US" sz="800"/>
              <a:t>： </a:t>
            </a:r>
            <a:r>
              <a:rPr lang="en-US" altLang="zh-TW" sz="800"/>
              <a:t>10</a:t>
            </a:r>
            <a:r>
              <a:rPr lang="zh-TW" altLang="en-US" sz="800"/>
              <a:t>個機櫃的集合，代表</a:t>
            </a:r>
            <a:r>
              <a:rPr lang="en-US" altLang="zh-TW" sz="800"/>
              <a:t>1.1 exaFLOPS</a:t>
            </a:r>
            <a:r>
              <a:rPr lang="zh-TW" altLang="en-US" sz="800"/>
              <a:t>（每秒千萬億次浮點運算）的運算能力</a:t>
            </a:r>
          </a:p>
          <a:p>
            <a:pPr marL="171450" indent="-171450">
              <a:buFont typeface="Arial" panose="020B0604020202020204" pitchFamily="34" charset="0"/>
              <a:buChar char="•"/>
            </a:pPr>
            <a:r>
              <a:rPr lang="en-US" altLang="zh-TW" sz="800"/>
              <a:t>Dojo </a:t>
            </a:r>
            <a:r>
              <a:rPr lang="zh-TW" altLang="en-US" sz="800"/>
              <a:t>超級電腦：特斯拉最初的</a:t>
            </a:r>
            <a:r>
              <a:rPr lang="en-US" altLang="zh-TW" sz="800"/>
              <a:t>Dojo </a:t>
            </a:r>
            <a:r>
              <a:rPr lang="zh-TW" altLang="en-US" sz="800"/>
              <a:t>超級電腦設定容納了大約</a:t>
            </a:r>
            <a:r>
              <a:rPr lang="en-US" altLang="zh-TW" sz="800"/>
              <a:t>3,000 </a:t>
            </a:r>
            <a:r>
              <a:rPr lang="zh-TW" altLang="en-US" sz="800"/>
              <a:t>個</a:t>
            </a:r>
            <a:r>
              <a:rPr lang="en-US" altLang="zh-TW" sz="800"/>
              <a:t>D1 </a:t>
            </a:r>
            <a:r>
              <a:rPr lang="zh-TW" altLang="en-US" sz="800"/>
              <a:t>晶片，包括訓練區塊（</a:t>
            </a:r>
            <a:r>
              <a:rPr lang="en-US" altLang="zh-TW" sz="800"/>
              <a:t>25 </a:t>
            </a:r>
            <a:r>
              <a:rPr lang="zh-TW" altLang="en-US" sz="800"/>
              <a:t>個</a:t>
            </a:r>
            <a:r>
              <a:rPr lang="en-US" altLang="zh-TW" sz="800"/>
              <a:t>D1 </a:t>
            </a:r>
            <a:r>
              <a:rPr lang="zh-TW" altLang="en-US" sz="800"/>
              <a:t>晶片）、系統托盤（</a:t>
            </a:r>
            <a:r>
              <a:rPr lang="en-US" altLang="zh-TW" sz="800"/>
              <a:t>6 </a:t>
            </a:r>
            <a:r>
              <a:rPr lang="zh-TW" altLang="en-US" sz="800"/>
              <a:t>個訓練區塊）、機櫃（</a:t>
            </a:r>
            <a:r>
              <a:rPr lang="en-US" altLang="zh-TW" sz="800"/>
              <a:t>2 </a:t>
            </a:r>
            <a:r>
              <a:rPr lang="zh-TW" altLang="en-US" sz="800"/>
              <a:t>個系統托盤）和形成</a:t>
            </a:r>
            <a:r>
              <a:rPr lang="en-US" altLang="zh-TW" sz="800"/>
              <a:t>ExaPOD</a:t>
            </a:r>
            <a:r>
              <a:rPr lang="zh-TW" altLang="en-US" sz="800"/>
              <a:t>的</a:t>
            </a:r>
            <a:r>
              <a:rPr lang="en-US" altLang="zh-TW" sz="800"/>
              <a:t>10 </a:t>
            </a:r>
            <a:r>
              <a:rPr lang="zh-TW" altLang="en-US" sz="800"/>
              <a:t>個機櫃。 </a:t>
            </a:r>
            <a:r>
              <a:rPr lang="en-US" altLang="zh-TW" sz="800"/>
              <a:t>Dojo </a:t>
            </a:r>
            <a:r>
              <a:rPr lang="zh-TW" altLang="en-US" sz="800"/>
              <a:t>的模組化架構允許將多個 </a:t>
            </a:r>
            <a:r>
              <a:rPr lang="en-US" altLang="zh-TW" sz="800"/>
              <a:t>ExaPOD </a:t>
            </a:r>
            <a:r>
              <a:rPr lang="zh-TW" altLang="en-US" sz="800"/>
              <a:t>組合為構建塊，以進一步擴展 </a:t>
            </a:r>
            <a:r>
              <a:rPr lang="en-US" altLang="zh-TW" sz="800"/>
              <a:t>Dojo </a:t>
            </a:r>
            <a:r>
              <a:rPr lang="zh-TW" altLang="en-US" sz="800"/>
              <a:t>系統</a:t>
            </a:r>
          </a:p>
        </p:txBody>
      </p:sp>
    </p:spTree>
    <p:extLst>
      <p:ext uri="{BB962C8B-B14F-4D97-AF65-F5344CB8AC3E}">
        <p14:creationId xmlns:p14="http://schemas.microsoft.com/office/powerpoint/2010/main" val="172515324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D8CEAA-8FA7-8D7A-FFFF-C98DC3FEE543}"/>
              </a:ext>
            </a:extLst>
          </p:cNvPr>
          <p:cNvSpPr>
            <a:spLocks noGrp="1"/>
          </p:cNvSpPr>
          <p:nvPr>
            <p:ph type="title"/>
          </p:nvPr>
        </p:nvSpPr>
        <p:spPr/>
        <p:txBody>
          <a:bodyPr/>
          <a:lstStyle/>
          <a:p>
            <a:r>
              <a:rPr lang="en-US" altLang="zh-TW" b="1" i="0" u="sng">
                <a:solidFill>
                  <a:srgbClr val="2F2FA2"/>
                </a:solidFill>
                <a:effectLst/>
                <a:latin typeface="var(--td_default_google_font_2,'Roboto',sans-serif)"/>
              </a:rPr>
              <a:t>Tesla’s Internal Projection of Dojo Compute Power</a:t>
            </a:r>
            <a:br>
              <a:rPr lang="en-US" altLang="zh-TW" b="0" i="0">
                <a:solidFill>
                  <a:srgbClr val="2F2FA2"/>
                </a:solidFill>
                <a:effectLst/>
                <a:latin typeface="var(--td_default_google_font_2,'Roboto',sans-serif)"/>
              </a:rPr>
            </a:br>
            <a:endParaRPr lang="zh-TW" altLang="en-US"/>
          </a:p>
        </p:txBody>
      </p:sp>
      <p:sp>
        <p:nvSpPr>
          <p:cNvPr id="3" name="內容版面配置區 2">
            <a:extLst>
              <a:ext uri="{FF2B5EF4-FFF2-40B4-BE49-F238E27FC236}">
                <a16:creationId xmlns:a16="http://schemas.microsoft.com/office/drawing/2014/main" id="{110487B3-1C71-D4B5-478F-42716DB5D20B}"/>
              </a:ext>
            </a:extLst>
          </p:cNvPr>
          <p:cNvSpPr>
            <a:spLocks noGrp="1"/>
          </p:cNvSpPr>
          <p:nvPr>
            <p:ph idx="1"/>
          </p:nvPr>
        </p:nvSpPr>
        <p:spPr/>
        <p:txBody>
          <a:bodyPr/>
          <a:lstStyle/>
          <a:p>
            <a:r>
              <a:rPr lang="en-US" altLang="zh-TW" b="0" i="0">
                <a:solidFill>
                  <a:srgbClr val="222222"/>
                </a:solidFill>
                <a:effectLst/>
                <a:latin typeface="Verdana" panose="020B0604030504040204" pitchFamily="34" charset="0"/>
              </a:rPr>
              <a:t>Tesla aiming to achieve </a:t>
            </a:r>
            <a:r>
              <a:rPr lang="en-US" altLang="zh-TW" b="1" i="0">
                <a:solidFill>
                  <a:srgbClr val="222222"/>
                </a:solidFill>
                <a:effectLst/>
                <a:latin typeface="Verdana" panose="020B0604030504040204" pitchFamily="34" charset="0"/>
              </a:rPr>
              <a:t>100 exaFLOPS</a:t>
            </a:r>
            <a:r>
              <a:rPr lang="en-US" altLang="zh-TW" b="0" i="0">
                <a:solidFill>
                  <a:srgbClr val="222222"/>
                </a:solidFill>
                <a:effectLst/>
                <a:latin typeface="Verdana" panose="020B0604030504040204" pitchFamily="34" charset="0"/>
              </a:rPr>
              <a:t> of in-house neural network training capability.</a:t>
            </a:r>
            <a:endParaRPr lang="zh-TW" altLang="en-US"/>
          </a:p>
        </p:txBody>
      </p:sp>
      <p:pic>
        <p:nvPicPr>
          <p:cNvPr id="4" name="圖片 3">
            <a:extLst>
              <a:ext uri="{FF2B5EF4-FFF2-40B4-BE49-F238E27FC236}">
                <a16:creationId xmlns:a16="http://schemas.microsoft.com/office/drawing/2014/main" id="{635A60F2-DF2C-F6A9-88F9-4CD4001F4F48}"/>
              </a:ext>
            </a:extLst>
          </p:cNvPr>
          <p:cNvPicPr>
            <a:picLocks noChangeAspect="1"/>
          </p:cNvPicPr>
          <p:nvPr/>
        </p:nvPicPr>
        <p:blipFill>
          <a:blip r:embed="rId2"/>
          <a:stretch>
            <a:fillRect/>
          </a:stretch>
        </p:blipFill>
        <p:spPr>
          <a:xfrm>
            <a:off x="0" y="2204864"/>
            <a:ext cx="9144000" cy="3470672"/>
          </a:xfrm>
          <a:prstGeom prst="rect">
            <a:avLst/>
          </a:prstGeom>
        </p:spPr>
      </p:pic>
    </p:spTree>
    <p:extLst>
      <p:ext uri="{BB962C8B-B14F-4D97-AF65-F5344CB8AC3E}">
        <p14:creationId xmlns:p14="http://schemas.microsoft.com/office/powerpoint/2010/main" val="134717626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1347C97-3723-FBD9-FDDD-50A89A402012}"/>
              </a:ext>
            </a:extLst>
          </p:cNvPr>
          <p:cNvSpPr>
            <a:spLocks noGrp="1"/>
          </p:cNvSpPr>
          <p:nvPr>
            <p:ph type="title"/>
          </p:nvPr>
        </p:nvSpPr>
        <p:spPr/>
        <p:txBody>
          <a:bodyPr/>
          <a:lstStyle/>
          <a:p>
            <a:r>
              <a:rPr lang="en-US" altLang="zh-TW"/>
              <a:t>FLOPS</a:t>
            </a:r>
            <a:endParaRPr lang="zh-TW" altLang="en-US"/>
          </a:p>
        </p:txBody>
      </p:sp>
      <p:sp>
        <p:nvSpPr>
          <p:cNvPr id="5" name="內容版面配置區 4">
            <a:extLst>
              <a:ext uri="{FF2B5EF4-FFF2-40B4-BE49-F238E27FC236}">
                <a16:creationId xmlns:a16="http://schemas.microsoft.com/office/drawing/2014/main" id="{ABBE34D7-181D-86EE-0564-10B77A1DE79E}"/>
              </a:ext>
            </a:extLst>
          </p:cNvPr>
          <p:cNvSpPr>
            <a:spLocks noGrp="1"/>
          </p:cNvSpPr>
          <p:nvPr>
            <p:ph idx="1"/>
          </p:nvPr>
        </p:nvSpPr>
        <p:spPr>
          <a:xfrm>
            <a:off x="148249" y="836712"/>
            <a:ext cx="8703485" cy="5040312"/>
          </a:xfrm>
        </p:spPr>
        <p:txBody>
          <a:bodyPr/>
          <a:lstStyle/>
          <a:p>
            <a:r>
              <a:rPr lang="zh-TW" altLang="en-US" sz="1600" b="0" i="0">
                <a:solidFill>
                  <a:srgbClr val="202122"/>
                </a:solidFill>
                <a:effectLst/>
                <a:latin typeface="Arial" panose="020B0604020202020204" pitchFamily="34" charset="0"/>
              </a:rPr>
              <a:t>每秒浮點運算次數，亦稱每秒峰值速度，（英語：</a:t>
            </a:r>
            <a:r>
              <a:rPr lang="en-US" altLang="zh-TW" sz="1600" b="0" i="0">
                <a:solidFill>
                  <a:srgbClr val="202122"/>
                </a:solidFill>
                <a:effectLst/>
                <a:latin typeface="Arial" panose="020B0604020202020204" pitchFamily="34" charset="0"/>
              </a:rPr>
              <a:t>Floating-point operations per second</a:t>
            </a:r>
            <a:r>
              <a:rPr lang="zh-TW" altLang="en-US" sz="1600" b="0" i="0">
                <a:solidFill>
                  <a:srgbClr val="202122"/>
                </a:solidFill>
                <a:effectLst/>
                <a:latin typeface="Arial" panose="020B0604020202020204" pitchFamily="34" charset="0"/>
              </a:rPr>
              <a:t>；縮寫：</a:t>
            </a:r>
            <a:r>
              <a:rPr lang="en-US" altLang="zh-TW" sz="1600" b="0" i="0">
                <a:solidFill>
                  <a:srgbClr val="202122"/>
                </a:solidFill>
                <a:effectLst/>
                <a:latin typeface="Arial" panose="020B0604020202020204" pitchFamily="34" charset="0"/>
              </a:rPr>
              <a:t>FLOPS</a:t>
            </a:r>
            <a:r>
              <a:rPr lang="zh-TW" altLang="en-US" sz="1600" b="0" i="0">
                <a:solidFill>
                  <a:srgbClr val="202122"/>
                </a:solidFill>
                <a:effectLst/>
                <a:latin typeface="Arial" panose="020B0604020202020204" pitchFamily="34" charset="0"/>
              </a:rPr>
              <a:t>），即每秒所執行的</a:t>
            </a:r>
            <a:r>
              <a:rPr lang="zh-TW" altLang="en-US" sz="1600" b="0" i="0" u="none" strike="noStrike">
                <a:effectLst/>
                <a:latin typeface="Arial" panose="020B0604020202020204" pitchFamily="34" charset="0"/>
                <a:hlinkClick r:id="rId2" tooltip="浮點數"/>
              </a:rPr>
              <a:t>浮點</a:t>
            </a:r>
            <a:r>
              <a:rPr lang="zh-TW" altLang="en-US" sz="1600" b="0" i="0">
                <a:solidFill>
                  <a:srgbClr val="202122"/>
                </a:solidFill>
                <a:effectLst/>
                <a:latin typeface="Arial" panose="020B0604020202020204" pitchFamily="34" charset="0"/>
              </a:rPr>
              <a:t>運算次數。</a:t>
            </a:r>
            <a:endParaRPr lang="en-US" altLang="zh-TW" sz="1600" b="0" i="0">
              <a:solidFill>
                <a:srgbClr val="202122"/>
              </a:solidFill>
              <a:effectLst/>
              <a:latin typeface="Arial" panose="020B0604020202020204" pitchFamily="34" charset="0"/>
            </a:endParaRPr>
          </a:p>
          <a:p>
            <a:endParaRPr lang="en-US" altLang="zh-TW" sz="1600" b="0" i="0">
              <a:solidFill>
                <a:srgbClr val="202122"/>
              </a:solidFill>
              <a:effectLst/>
              <a:latin typeface="Arial" panose="020B0604020202020204" pitchFamily="34" charset="0"/>
            </a:endParaRPr>
          </a:p>
          <a:p>
            <a:r>
              <a:rPr lang="zh-TW" altLang="en-US" sz="1600" b="0">
                <a:solidFill>
                  <a:srgbClr val="202122"/>
                </a:solidFill>
                <a:latin typeface="Arial" panose="020B0604020202020204" pitchFamily="34" charset="0"/>
              </a:rPr>
              <a:t>國際間以「浮點運算」（</a:t>
            </a:r>
            <a:r>
              <a:rPr lang="en-US" altLang="zh-TW" sz="1600" b="0">
                <a:solidFill>
                  <a:srgbClr val="202122"/>
                </a:solidFill>
                <a:latin typeface="Arial" panose="020B0604020202020204" pitchFamily="34" charset="0"/>
              </a:rPr>
              <a:t>FLOPS</a:t>
            </a:r>
            <a:r>
              <a:rPr lang="zh-TW" altLang="en-US" sz="1600" b="0">
                <a:solidFill>
                  <a:srgbClr val="202122"/>
                </a:solidFill>
                <a:latin typeface="Arial" panose="020B0604020202020204" pitchFamily="34" charset="0"/>
              </a:rPr>
              <a:t>，</a:t>
            </a:r>
            <a:r>
              <a:rPr lang="en-US" altLang="zh-TW" sz="1600" b="0">
                <a:solidFill>
                  <a:srgbClr val="202122"/>
                </a:solidFill>
                <a:latin typeface="Arial" panose="020B0604020202020204" pitchFamily="34" charset="0"/>
              </a:rPr>
              <a:t>Floating-point operations per second</a:t>
            </a:r>
            <a:r>
              <a:rPr lang="zh-TW" altLang="en-US" sz="1600" b="0">
                <a:solidFill>
                  <a:srgbClr val="202122"/>
                </a:solidFill>
                <a:latin typeface="Arial" panose="020B0604020202020204" pitchFamily="34" charset="0"/>
              </a:rPr>
              <a:t>）作為超級電腦速度單位，以</a:t>
            </a:r>
            <a:r>
              <a:rPr lang="en-US" altLang="zh-TW" sz="1600" b="0">
                <a:solidFill>
                  <a:srgbClr val="202122"/>
                </a:solidFill>
                <a:latin typeface="Arial" panose="020B0604020202020204" pitchFamily="34" charset="0"/>
              </a:rPr>
              <a:t>1</a:t>
            </a:r>
            <a:r>
              <a:rPr lang="zh-TW" altLang="en-US" sz="1600" b="0">
                <a:solidFill>
                  <a:srgbClr val="202122"/>
                </a:solidFill>
                <a:latin typeface="Arial" panose="020B0604020202020204" pitchFamily="34" charset="0"/>
              </a:rPr>
              <a:t>個</a:t>
            </a:r>
            <a:r>
              <a:rPr lang="en-US" altLang="zh-TW" sz="1600" b="0">
                <a:solidFill>
                  <a:srgbClr val="202122"/>
                </a:solidFill>
                <a:latin typeface="Arial" panose="020B0604020202020204" pitchFamily="34" charset="0"/>
              </a:rPr>
              <a:t>petaFLOPS</a:t>
            </a:r>
            <a:r>
              <a:rPr lang="zh-TW" altLang="en-US" sz="1600" b="0">
                <a:solidFill>
                  <a:srgbClr val="202122"/>
                </a:solidFill>
                <a:latin typeface="Arial" panose="020B0604020202020204" pitchFamily="34" charset="0"/>
              </a:rPr>
              <a:t>來說，等於每秒可進行</a:t>
            </a:r>
            <a:r>
              <a:rPr lang="en-US" altLang="zh-TW" sz="1600" b="0">
                <a:solidFill>
                  <a:srgbClr val="202122"/>
                </a:solidFill>
                <a:latin typeface="Arial" panose="020B0604020202020204" pitchFamily="34" charset="0"/>
              </a:rPr>
              <a:t>10</a:t>
            </a:r>
            <a:r>
              <a:rPr lang="zh-TW" altLang="en-US" sz="1600" b="0">
                <a:solidFill>
                  <a:srgbClr val="202122"/>
                </a:solidFill>
                <a:latin typeface="Arial" panose="020B0604020202020204" pitchFamily="34" charset="0"/>
              </a:rPr>
              <a:t>的</a:t>
            </a:r>
            <a:r>
              <a:rPr lang="en-US" altLang="zh-TW" sz="1600" b="0">
                <a:solidFill>
                  <a:srgbClr val="202122"/>
                </a:solidFill>
                <a:latin typeface="Arial" panose="020B0604020202020204" pitchFamily="34" charset="0"/>
              </a:rPr>
              <a:t>15</a:t>
            </a:r>
            <a:r>
              <a:rPr lang="zh-TW" altLang="en-US" sz="1600" b="0">
                <a:solidFill>
                  <a:srgbClr val="202122"/>
                </a:solidFill>
                <a:latin typeface="Arial" panose="020B0604020202020204" pitchFamily="34" charset="0"/>
              </a:rPr>
              <a:t>次方、即</a:t>
            </a:r>
            <a:r>
              <a:rPr lang="en-US" altLang="zh-TW" sz="1600" b="0">
                <a:solidFill>
                  <a:srgbClr val="202122"/>
                </a:solidFill>
                <a:latin typeface="Arial" panose="020B0604020202020204" pitchFamily="34" charset="0"/>
              </a:rPr>
              <a:t>1</a:t>
            </a:r>
            <a:r>
              <a:rPr lang="zh-TW" altLang="en-US" sz="1600" b="0">
                <a:solidFill>
                  <a:srgbClr val="202122"/>
                </a:solidFill>
                <a:latin typeface="Arial" panose="020B0604020202020204" pitchFamily="34" charset="0"/>
              </a:rPr>
              <a:t>千兆次浮點運算；反觀個人電腦，如果能達到每秒</a:t>
            </a:r>
            <a:r>
              <a:rPr lang="en-US" altLang="zh-TW" sz="1600" b="0">
                <a:solidFill>
                  <a:srgbClr val="202122"/>
                </a:solidFill>
                <a:latin typeface="Arial" panose="020B0604020202020204" pitchFamily="34" charset="0"/>
              </a:rPr>
              <a:t>10</a:t>
            </a:r>
            <a:r>
              <a:rPr lang="zh-TW" altLang="en-US" sz="1600" b="0">
                <a:solidFill>
                  <a:srgbClr val="202122"/>
                </a:solidFill>
                <a:latin typeface="Arial" panose="020B0604020202020204" pitchFamily="34" charset="0"/>
              </a:rPr>
              <a:t>的</a:t>
            </a:r>
            <a:r>
              <a:rPr lang="en-US" altLang="zh-TW" sz="1600" b="0">
                <a:solidFill>
                  <a:srgbClr val="202122"/>
                </a:solidFill>
                <a:latin typeface="Arial" panose="020B0604020202020204" pitchFamily="34" charset="0"/>
              </a:rPr>
              <a:t>9</a:t>
            </a:r>
            <a:r>
              <a:rPr lang="zh-TW" altLang="en-US" sz="1600" b="0">
                <a:solidFill>
                  <a:srgbClr val="202122"/>
                </a:solidFill>
                <a:latin typeface="Arial" panose="020B0604020202020204" pitchFamily="34" charset="0"/>
              </a:rPr>
              <a:t>次方，就可說是非常了不起了。</a:t>
            </a:r>
            <a:r>
              <a:rPr lang="en-US" altLang="zh-TW" sz="1600" b="0">
                <a:solidFill>
                  <a:srgbClr val="202122"/>
                </a:solidFill>
                <a:latin typeface="Arial" panose="020B0604020202020204" pitchFamily="34" charset="0"/>
              </a:rPr>
              <a:t>GeForce RTX 4090</a:t>
            </a:r>
            <a:r>
              <a:rPr lang="zh-TW" altLang="en-US" sz="1600" b="0">
                <a:solidFill>
                  <a:srgbClr val="202122"/>
                </a:solidFill>
                <a:latin typeface="Arial" panose="020B0604020202020204" pitchFamily="34" charset="0"/>
              </a:rPr>
              <a:t> 約</a:t>
            </a:r>
            <a:r>
              <a:rPr lang="en-US" altLang="zh-TW" sz="1600">
                <a:solidFill>
                  <a:srgbClr val="202122"/>
                </a:solidFill>
                <a:latin typeface="Arial" panose="020B0604020202020204" pitchFamily="34" charset="0"/>
              </a:rPr>
              <a:t>85 TFLOPs</a:t>
            </a:r>
            <a:r>
              <a:rPr lang="zh-TW" altLang="en-US" sz="1600">
                <a:solidFill>
                  <a:srgbClr val="202122"/>
                </a:solidFill>
                <a:latin typeface="Arial" panose="020B0604020202020204" pitchFamily="34" charset="0"/>
              </a:rPr>
              <a:t> </a:t>
            </a:r>
            <a:r>
              <a:rPr lang="zh-TW" altLang="en-US" sz="1600" b="0">
                <a:solidFill>
                  <a:srgbClr val="202122"/>
                </a:solidFill>
                <a:latin typeface="Arial" panose="020B0604020202020204" pitchFamily="34" charset="0"/>
              </a:rPr>
              <a:t>。</a:t>
            </a:r>
          </a:p>
          <a:p>
            <a:endParaRPr lang="zh-TW" altLang="en-US" sz="1600" b="0">
              <a:solidFill>
                <a:srgbClr val="202122"/>
              </a:solidFill>
              <a:latin typeface="Arial" panose="020B0604020202020204" pitchFamily="34" charset="0"/>
            </a:endParaRPr>
          </a:p>
          <a:p>
            <a:r>
              <a:rPr lang="zh-TW" altLang="en-US" sz="1600" b="0">
                <a:solidFill>
                  <a:srgbClr val="202122"/>
                </a:solidFill>
                <a:latin typeface="Arial" panose="020B0604020202020204" pitchFamily="34" charset="0"/>
              </a:rPr>
              <a:t>當今世界上最強的超級電腦，是美國能源部橡樹嶺國家實驗室（</a:t>
            </a:r>
            <a:r>
              <a:rPr lang="en-US" altLang="zh-TW" sz="1600" b="0">
                <a:solidFill>
                  <a:srgbClr val="202122"/>
                </a:solidFill>
                <a:latin typeface="Arial" panose="020B0604020202020204" pitchFamily="34" charset="0"/>
              </a:rPr>
              <a:t>ORNL</a:t>
            </a:r>
            <a:r>
              <a:rPr lang="zh-TW" altLang="en-US" sz="1600" b="0">
                <a:solidFill>
                  <a:srgbClr val="202122"/>
                </a:solidFill>
                <a:latin typeface="Arial" panose="020B0604020202020204" pitchFamily="34" charset="0"/>
              </a:rPr>
              <a:t>）的</a:t>
            </a:r>
            <a:r>
              <a:rPr lang="en-US" altLang="zh-TW" sz="1600" b="0">
                <a:solidFill>
                  <a:srgbClr val="202122"/>
                </a:solidFill>
                <a:latin typeface="Arial" panose="020B0604020202020204" pitchFamily="34" charset="0"/>
              </a:rPr>
              <a:t>Frontier</a:t>
            </a:r>
            <a:r>
              <a:rPr lang="zh-TW" altLang="en-US" sz="1600" b="0">
                <a:solidFill>
                  <a:srgbClr val="202122"/>
                </a:solidFill>
                <a:latin typeface="Arial" panose="020B0604020202020204" pitchFamily="34" charset="0"/>
              </a:rPr>
              <a:t>，搭載超微（</a:t>
            </a:r>
            <a:r>
              <a:rPr lang="en-US" altLang="zh-TW" sz="1600" b="0">
                <a:solidFill>
                  <a:srgbClr val="202122"/>
                </a:solidFill>
                <a:latin typeface="Arial" panose="020B0604020202020204" pitchFamily="34" charset="0"/>
              </a:rPr>
              <a:t>AMD</a:t>
            </a:r>
            <a:r>
              <a:rPr lang="zh-TW" altLang="en-US" sz="1600" b="0">
                <a:solidFill>
                  <a:srgbClr val="202122"/>
                </a:solidFill>
                <a:latin typeface="Arial" panose="020B0604020202020204" pitchFamily="34" charset="0"/>
              </a:rPr>
              <a:t>）處理器，運算速度達</a:t>
            </a:r>
            <a:r>
              <a:rPr lang="en-US" altLang="zh-TW" sz="1600" b="0">
                <a:solidFill>
                  <a:srgbClr val="202122"/>
                </a:solidFill>
                <a:latin typeface="Arial" panose="020B0604020202020204" pitchFamily="34" charset="0"/>
              </a:rPr>
              <a:t>exaFLOPS</a:t>
            </a:r>
            <a:r>
              <a:rPr lang="zh-TW" altLang="en-US" sz="1600" b="0">
                <a:solidFill>
                  <a:srgbClr val="202122"/>
                </a:solidFill>
                <a:latin typeface="Arial" panose="020B0604020202020204" pitchFamily="34" charset="0"/>
              </a:rPr>
              <a:t>等級，</a:t>
            </a:r>
            <a:r>
              <a:rPr lang="en-US" altLang="zh-TW" sz="1600" b="0">
                <a:solidFill>
                  <a:srgbClr val="202122"/>
                </a:solidFill>
                <a:latin typeface="Arial" panose="020B0604020202020204" pitchFamily="34" charset="0"/>
              </a:rPr>
              <a:t>1</a:t>
            </a:r>
            <a:r>
              <a:rPr lang="zh-TW" altLang="en-US" sz="1600" b="0">
                <a:solidFill>
                  <a:srgbClr val="202122"/>
                </a:solidFill>
                <a:latin typeface="Arial" panose="020B0604020202020204" pitchFamily="34" charset="0"/>
              </a:rPr>
              <a:t>個</a:t>
            </a:r>
            <a:r>
              <a:rPr lang="en-US" altLang="zh-TW" sz="1600" b="0">
                <a:solidFill>
                  <a:srgbClr val="202122"/>
                </a:solidFill>
                <a:latin typeface="Arial" panose="020B0604020202020204" pitchFamily="34" charset="0"/>
              </a:rPr>
              <a:t>exaFLOPS</a:t>
            </a:r>
            <a:r>
              <a:rPr lang="zh-TW" altLang="en-US" sz="1600" b="0">
                <a:solidFill>
                  <a:srgbClr val="202122"/>
                </a:solidFill>
                <a:latin typeface="Arial" panose="020B0604020202020204" pitchFamily="34" charset="0"/>
              </a:rPr>
              <a:t>等於每秒可進行</a:t>
            </a:r>
            <a:r>
              <a:rPr lang="en-US" altLang="zh-TW" sz="1600" b="0">
                <a:solidFill>
                  <a:srgbClr val="202122"/>
                </a:solidFill>
                <a:latin typeface="Arial" panose="020B0604020202020204" pitchFamily="34" charset="0"/>
              </a:rPr>
              <a:t>10</a:t>
            </a:r>
            <a:r>
              <a:rPr lang="zh-TW" altLang="en-US" sz="1600" b="0">
                <a:solidFill>
                  <a:srgbClr val="202122"/>
                </a:solidFill>
                <a:latin typeface="Arial" panose="020B0604020202020204" pitchFamily="34" charset="0"/>
              </a:rPr>
              <a:t>的</a:t>
            </a:r>
            <a:r>
              <a:rPr lang="en-US" altLang="zh-TW" sz="1600" b="0">
                <a:solidFill>
                  <a:srgbClr val="202122"/>
                </a:solidFill>
                <a:latin typeface="Arial" panose="020B0604020202020204" pitchFamily="34" charset="0"/>
              </a:rPr>
              <a:t>18</a:t>
            </a:r>
            <a:r>
              <a:rPr lang="zh-TW" altLang="en-US" sz="1600" b="0">
                <a:solidFill>
                  <a:srgbClr val="202122"/>
                </a:solidFill>
                <a:latin typeface="Arial" panose="020B0604020202020204" pitchFamily="34" charset="0"/>
              </a:rPr>
              <a:t>次方、即</a:t>
            </a:r>
            <a:r>
              <a:rPr lang="en-US" altLang="zh-TW" sz="1600" b="0">
                <a:solidFill>
                  <a:srgbClr val="202122"/>
                </a:solidFill>
                <a:latin typeface="Arial" panose="020B0604020202020204" pitchFamily="34" charset="0"/>
              </a:rPr>
              <a:t>100</a:t>
            </a:r>
            <a:r>
              <a:rPr lang="zh-TW" altLang="en-US" sz="1600" b="0">
                <a:solidFill>
                  <a:srgbClr val="202122"/>
                </a:solidFill>
                <a:latin typeface="Arial" panose="020B0604020202020204" pitchFamily="34" charset="0"/>
              </a:rPr>
              <a:t>京次的浮點運算，據最新統計，</a:t>
            </a:r>
            <a:r>
              <a:rPr lang="en-US" altLang="zh-TW" sz="1600" b="0">
                <a:solidFill>
                  <a:srgbClr val="202122"/>
                </a:solidFill>
                <a:latin typeface="Arial" panose="020B0604020202020204" pitchFamily="34" charset="0"/>
              </a:rPr>
              <a:t>Frontier</a:t>
            </a:r>
            <a:r>
              <a:rPr lang="zh-TW" altLang="en-US" sz="1600" b="0">
                <a:solidFill>
                  <a:srgbClr val="202122"/>
                </a:solidFill>
                <a:latin typeface="Arial" panose="020B0604020202020204" pitchFamily="34" charset="0"/>
              </a:rPr>
              <a:t>已具備</a:t>
            </a:r>
            <a:r>
              <a:rPr lang="en-US" altLang="zh-TW" sz="1600" b="0">
                <a:solidFill>
                  <a:srgbClr val="202122"/>
                </a:solidFill>
                <a:latin typeface="Arial" panose="020B0604020202020204" pitchFamily="34" charset="0"/>
              </a:rPr>
              <a:t>1.206 exaFLOPS</a:t>
            </a:r>
            <a:r>
              <a:rPr lang="zh-TW" altLang="en-US" sz="1600" b="0">
                <a:solidFill>
                  <a:srgbClr val="202122"/>
                </a:solidFill>
                <a:latin typeface="Arial" panose="020B0604020202020204" pitchFamily="34" charset="0"/>
              </a:rPr>
              <a:t>算力。</a:t>
            </a:r>
          </a:p>
        </p:txBody>
      </p:sp>
      <p:pic>
        <p:nvPicPr>
          <p:cNvPr id="7" name="圖片 6">
            <a:extLst>
              <a:ext uri="{FF2B5EF4-FFF2-40B4-BE49-F238E27FC236}">
                <a16:creationId xmlns:a16="http://schemas.microsoft.com/office/drawing/2014/main" id="{5D53357C-8C04-6742-2021-0A19ADC0FE16}"/>
              </a:ext>
            </a:extLst>
          </p:cNvPr>
          <p:cNvPicPr>
            <a:picLocks noChangeAspect="1"/>
          </p:cNvPicPr>
          <p:nvPr/>
        </p:nvPicPr>
        <p:blipFill>
          <a:blip r:embed="rId3"/>
          <a:stretch>
            <a:fillRect/>
          </a:stretch>
        </p:blipFill>
        <p:spPr>
          <a:xfrm>
            <a:off x="5004048" y="3739185"/>
            <a:ext cx="3838371" cy="3029519"/>
          </a:xfrm>
          <a:prstGeom prst="rect">
            <a:avLst/>
          </a:prstGeom>
        </p:spPr>
      </p:pic>
      <p:pic>
        <p:nvPicPr>
          <p:cNvPr id="9" name="圖片 8">
            <a:extLst>
              <a:ext uri="{FF2B5EF4-FFF2-40B4-BE49-F238E27FC236}">
                <a16:creationId xmlns:a16="http://schemas.microsoft.com/office/drawing/2014/main" id="{4DB8A4D3-5643-7005-EC35-5D2831B23A92}"/>
              </a:ext>
            </a:extLst>
          </p:cNvPr>
          <p:cNvPicPr>
            <a:picLocks noChangeAspect="1"/>
          </p:cNvPicPr>
          <p:nvPr/>
        </p:nvPicPr>
        <p:blipFill>
          <a:blip r:embed="rId4"/>
          <a:stretch>
            <a:fillRect/>
          </a:stretch>
        </p:blipFill>
        <p:spPr>
          <a:xfrm>
            <a:off x="539552" y="3649889"/>
            <a:ext cx="3198165" cy="3118815"/>
          </a:xfrm>
          <a:prstGeom prst="rect">
            <a:avLst/>
          </a:prstGeom>
        </p:spPr>
      </p:pic>
      <p:sp>
        <p:nvSpPr>
          <p:cNvPr id="11" name="文字方塊 10">
            <a:extLst>
              <a:ext uri="{FF2B5EF4-FFF2-40B4-BE49-F238E27FC236}">
                <a16:creationId xmlns:a16="http://schemas.microsoft.com/office/drawing/2014/main" id="{29392D02-986D-F13B-4514-3BCEAE13B512}"/>
              </a:ext>
            </a:extLst>
          </p:cNvPr>
          <p:cNvSpPr txBox="1"/>
          <p:nvPr/>
        </p:nvSpPr>
        <p:spPr>
          <a:xfrm>
            <a:off x="2843808" y="384920"/>
            <a:ext cx="4572000" cy="307777"/>
          </a:xfrm>
          <a:prstGeom prst="rect">
            <a:avLst/>
          </a:prstGeom>
          <a:noFill/>
        </p:spPr>
        <p:txBody>
          <a:bodyPr wrap="square">
            <a:spAutoFit/>
          </a:bodyPr>
          <a:lstStyle/>
          <a:p>
            <a:r>
              <a:rPr lang="en-US" altLang="zh-TW" sz="1400"/>
              <a:t>https://www.topcpu.net/en/gpu-r/fp32-float</a:t>
            </a:r>
            <a:endParaRPr lang="zh-TW" altLang="en-US" sz="1400"/>
          </a:p>
        </p:txBody>
      </p:sp>
      <p:sp>
        <p:nvSpPr>
          <p:cNvPr id="12" name="矩形: 圓角 11">
            <a:extLst>
              <a:ext uri="{FF2B5EF4-FFF2-40B4-BE49-F238E27FC236}">
                <a16:creationId xmlns:a16="http://schemas.microsoft.com/office/drawing/2014/main" id="{5C7689CB-C6BB-8DDC-1C87-897535539A0E}"/>
              </a:ext>
            </a:extLst>
          </p:cNvPr>
          <p:cNvSpPr/>
          <p:nvPr/>
        </p:nvSpPr>
        <p:spPr>
          <a:xfrm>
            <a:off x="217854" y="4149080"/>
            <a:ext cx="4282138" cy="288032"/>
          </a:xfrm>
          <a:prstGeom prst="roundRect">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2578092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A016F-395E-3905-B6D4-7038FA69E639}"/>
              </a:ext>
            </a:extLst>
          </p:cNvPr>
          <p:cNvSpPr>
            <a:spLocks noGrp="1"/>
          </p:cNvSpPr>
          <p:nvPr>
            <p:ph type="title"/>
          </p:nvPr>
        </p:nvSpPr>
        <p:spPr/>
        <p:txBody>
          <a:bodyPr/>
          <a:lstStyle/>
          <a:p>
            <a:r>
              <a:rPr lang="en-US" altLang="zh-TW" b="1" i="0">
                <a:solidFill>
                  <a:srgbClr val="3F3F3F"/>
                </a:solidFill>
                <a:effectLst/>
                <a:latin typeface="Public Sans"/>
              </a:rPr>
              <a:t>GPU </a:t>
            </a:r>
            <a:r>
              <a:rPr lang="zh-TW" altLang="en-US" b="1" i="0">
                <a:solidFill>
                  <a:srgbClr val="3F3F3F"/>
                </a:solidFill>
                <a:effectLst/>
                <a:latin typeface="Public Sans"/>
              </a:rPr>
              <a:t>的主要特徵</a:t>
            </a:r>
            <a:endParaRPr lang="zh-TW" altLang="en-US"/>
          </a:p>
        </p:txBody>
      </p:sp>
      <p:sp>
        <p:nvSpPr>
          <p:cNvPr id="3" name="內容版面配置區 2">
            <a:extLst>
              <a:ext uri="{FF2B5EF4-FFF2-40B4-BE49-F238E27FC236}">
                <a16:creationId xmlns:a16="http://schemas.microsoft.com/office/drawing/2014/main" id="{F8901392-4C22-5707-E26E-11D62CDDFE1C}"/>
              </a:ext>
            </a:extLst>
          </p:cNvPr>
          <p:cNvSpPr>
            <a:spLocks noGrp="1"/>
          </p:cNvSpPr>
          <p:nvPr>
            <p:ph idx="1"/>
          </p:nvPr>
        </p:nvSpPr>
        <p:spPr>
          <a:xfrm>
            <a:off x="107504" y="836712"/>
            <a:ext cx="8928992" cy="5832648"/>
          </a:xfrm>
        </p:spPr>
        <p:txBody>
          <a:bodyPr/>
          <a:lstStyle/>
          <a:p>
            <a:pPr algn="l"/>
            <a:r>
              <a:rPr lang="en-US" altLang="zh-TW" sz="1500">
                <a:solidFill>
                  <a:srgbClr val="0070C0"/>
                </a:solidFill>
                <a:latin typeface="Public Sans"/>
              </a:rPr>
              <a:t>TFLOPS</a:t>
            </a:r>
            <a:r>
              <a:rPr lang="zh-TW" altLang="en-US" sz="1500">
                <a:solidFill>
                  <a:srgbClr val="0070C0"/>
                </a:solidFill>
                <a:latin typeface="Public Sans"/>
              </a:rPr>
              <a:t>（兆次浮點運算）</a:t>
            </a:r>
            <a:r>
              <a:rPr lang="zh-TW" altLang="en-US" sz="1500">
                <a:solidFill>
                  <a:srgbClr val="3F3F3F"/>
                </a:solidFill>
                <a:latin typeface="Public Sans"/>
              </a:rPr>
              <a:t>－</a:t>
            </a:r>
            <a:r>
              <a:rPr lang="zh-TW" altLang="en-US" sz="1500" b="0">
                <a:solidFill>
                  <a:srgbClr val="3F3F3F"/>
                </a:solidFill>
                <a:latin typeface="Public Sans"/>
              </a:rPr>
              <a:t>衡量 </a:t>
            </a:r>
            <a:r>
              <a:rPr lang="en-US" altLang="zh-TW" sz="1500" b="0">
                <a:solidFill>
                  <a:srgbClr val="3F3F3F"/>
                </a:solidFill>
                <a:latin typeface="Public Sans"/>
              </a:rPr>
              <a:t>GPU </a:t>
            </a:r>
            <a:r>
              <a:rPr lang="zh-TW" altLang="en-US" sz="1500" b="0">
                <a:solidFill>
                  <a:srgbClr val="3F3F3F"/>
                </a:solidFill>
                <a:latin typeface="Public Sans"/>
              </a:rPr>
              <a:t>處理複雜運算的速度。</a:t>
            </a:r>
            <a:r>
              <a:rPr lang="en-US" altLang="zh-TW" sz="1500" b="0">
                <a:solidFill>
                  <a:srgbClr val="3F3F3F"/>
                </a:solidFill>
                <a:latin typeface="Public Sans"/>
              </a:rPr>
              <a:t>TFLOPS </a:t>
            </a:r>
            <a:r>
              <a:rPr lang="zh-TW" altLang="en-US" sz="1500" b="0">
                <a:solidFill>
                  <a:srgbClr val="3F3F3F"/>
                </a:solidFill>
                <a:latin typeface="Public Sans"/>
              </a:rPr>
              <a:t>等級越高，完成訓練迭代所需的時間就越少。</a:t>
            </a:r>
            <a:endParaRPr lang="en-US" altLang="zh-TW" sz="1500" b="0">
              <a:solidFill>
                <a:srgbClr val="3F3F3F"/>
              </a:solidFill>
              <a:latin typeface="Public Sans"/>
            </a:endParaRPr>
          </a:p>
          <a:p>
            <a:pPr algn="l"/>
            <a:r>
              <a:rPr lang="zh-TW" altLang="en-US" sz="1500">
                <a:solidFill>
                  <a:srgbClr val="0070C0"/>
                </a:solidFill>
                <a:latin typeface="Public Sans"/>
              </a:rPr>
              <a:t>記憶體頻寬 </a:t>
            </a:r>
            <a:r>
              <a:rPr lang="en-US" altLang="zh-TW" sz="1500">
                <a:solidFill>
                  <a:srgbClr val="3F3F3F"/>
                </a:solidFill>
                <a:latin typeface="Public Sans"/>
              </a:rPr>
              <a:t>-</a:t>
            </a:r>
            <a:r>
              <a:rPr lang="zh-TW" altLang="en-US" sz="1500" b="0">
                <a:solidFill>
                  <a:srgbClr val="3F3F3F"/>
                </a:solidFill>
                <a:latin typeface="Public Sans"/>
              </a:rPr>
              <a:t>更高的頻寬可以實現更快的資料流，防止 </a:t>
            </a:r>
            <a:r>
              <a:rPr lang="en-US" altLang="zh-TW" sz="1500" b="0">
                <a:solidFill>
                  <a:srgbClr val="3F3F3F"/>
                </a:solidFill>
                <a:latin typeface="Public Sans"/>
              </a:rPr>
              <a:t>GPU </a:t>
            </a:r>
            <a:r>
              <a:rPr lang="zh-TW" altLang="en-US" sz="1500" b="0">
                <a:solidFill>
                  <a:srgbClr val="3F3F3F"/>
                </a:solidFill>
                <a:latin typeface="Public Sans"/>
              </a:rPr>
              <a:t>在等待資料時出現瓶頸。</a:t>
            </a:r>
            <a:endParaRPr lang="en-US" altLang="zh-TW" sz="1500" b="0">
              <a:solidFill>
                <a:srgbClr val="3F3F3F"/>
              </a:solidFill>
              <a:latin typeface="Public Sans"/>
            </a:endParaRPr>
          </a:p>
          <a:p>
            <a:pPr algn="l"/>
            <a:r>
              <a:rPr lang="zh-TW" altLang="en-US" sz="1500">
                <a:solidFill>
                  <a:srgbClr val="0070C0"/>
                </a:solidFill>
                <a:latin typeface="Public Sans"/>
              </a:rPr>
              <a:t>浮點精度 </a:t>
            </a:r>
            <a:r>
              <a:rPr lang="en-US" altLang="zh-TW" sz="1500" b="0">
                <a:solidFill>
                  <a:srgbClr val="3F3F3F"/>
                </a:solidFill>
                <a:latin typeface="Public Sans"/>
              </a:rPr>
              <a:t>-</a:t>
            </a:r>
            <a:r>
              <a:rPr lang="zh-TW" altLang="en-US" sz="1500" b="0">
                <a:solidFill>
                  <a:srgbClr val="3F3F3F"/>
                </a:solidFill>
                <a:latin typeface="Public Sans"/>
              </a:rPr>
              <a:t>選擇 </a:t>
            </a:r>
            <a:r>
              <a:rPr lang="en-US" altLang="zh-TW" sz="1500" b="0">
                <a:solidFill>
                  <a:srgbClr val="3F3F3F"/>
                </a:solidFill>
                <a:latin typeface="Public Sans"/>
              </a:rPr>
              <a:t>GPU </a:t>
            </a:r>
            <a:r>
              <a:rPr lang="zh-TW" altLang="en-US" sz="1500" b="0">
                <a:solidFill>
                  <a:srgbClr val="3F3F3F"/>
                </a:solidFill>
                <a:latin typeface="Public Sans"/>
              </a:rPr>
              <a:t>時要考慮的三個主要浮點精度等級。它們是 </a:t>
            </a:r>
            <a:r>
              <a:rPr lang="en-US" altLang="zh-TW" sz="1500">
                <a:solidFill>
                  <a:srgbClr val="3F3F3F"/>
                </a:solidFill>
                <a:latin typeface="Public Sans"/>
              </a:rPr>
              <a:t>FP32</a:t>
            </a:r>
            <a:r>
              <a:rPr lang="zh-TW" altLang="en-US" sz="1500">
                <a:solidFill>
                  <a:srgbClr val="3F3F3F"/>
                </a:solidFill>
                <a:latin typeface="Public Sans"/>
              </a:rPr>
              <a:t>、</a:t>
            </a:r>
            <a:r>
              <a:rPr lang="en-US" altLang="zh-TW" sz="1500">
                <a:solidFill>
                  <a:srgbClr val="3F3F3F"/>
                </a:solidFill>
                <a:latin typeface="Public Sans"/>
              </a:rPr>
              <a:t>FP32 </a:t>
            </a:r>
            <a:r>
              <a:rPr lang="zh-TW" altLang="en-US" sz="1500">
                <a:solidFill>
                  <a:srgbClr val="3F3F3F"/>
                </a:solidFill>
                <a:latin typeface="Public Sans"/>
              </a:rPr>
              <a:t>和 </a:t>
            </a:r>
            <a:r>
              <a:rPr lang="en-US" altLang="zh-TW" sz="1500">
                <a:solidFill>
                  <a:srgbClr val="3F3F3F"/>
                </a:solidFill>
                <a:latin typeface="Public Sans"/>
              </a:rPr>
              <a:t>TF32</a:t>
            </a:r>
            <a:r>
              <a:rPr lang="zh-TW" altLang="en-US" sz="1500" b="0">
                <a:solidFill>
                  <a:srgbClr val="3F3F3F"/>
                </a:solidFill>
                <a:latin typeface="Public Sans"/>
              </a:rPr>
              <a:t>。</a:t>
            </a:r>
          </a:p>
          <a:p>
            <a:pPr marL="285750" lvl="2" indent="-285750" algn="l">
              <a:buFont typeface="Arial" panose="020B0604020202020204" pitchFamily="34" charset="0"/>
              <a:buChar char="•"/>
            </a:pPr>
            <a:r>
              <a:rPr lang="en-US" altLang="zh-TW" sz="1500">
                <a:solidFill>
                  <a:srgbClr val="3F3F3F"/>
                </a:solidFill>
                <a:latin typeface="Public Sans"/>
              </a:rPr>
              <a:t>FP32 </a:t>
            </a:r>
            <a:r>
              <a:rPr lang="zh-TW" altLang="en-US" sz="1500">
                <a:solidFill>
                  <a:srgbClr val="3F3F3F"/>
                </a:solidFill>
                <a:latin typeface="Public Sans"/>
              </a:rPr>
              <a:t>具有三者中最高的精度，可確保最佳準確度，同時需要更長的時間進行徹底計算。</a:t>
            </a:r>
          </a:p>
          <a:p>
            <a:pPr marL="285750" lvl="2" indent="-285750" algn="l">
              <a:buFont typeface="Arial" panose="020B0604020202020204" pitchFamily="34" charset="0"/>
              <a:buChar char="•"/>
            </a:pPr>
            <a:r>
              <a:rPr lang="en-US" altLang="zh-TW" sz="1500">
                <a:solidFill>
                  <a:srgbClr val="3F3F3F"/>
                </a:solidFill>
                <a:latin typeface="Public Sans"/>
              </a:rPr>
              <a:t>FP16 </a:t>
            </a:r>
            <a:r>
              <a:rPr lang="zh-TW" altLang="en-US" sz="1500">
                <a:solidFill>
                  <a:srgbClr val="3F3F3F"/>
                </a:solidFill>
                <a:latin typeface="Public Sans"/>
              </a:rPr>
              <a:t>的精度較低，但速度較高，適合在考慮速度改進時精度下降可以忽略的情況。</a:t>
            </a:r>
          </a:p>
          <a:p>
            <a:pPr marL="285750" lvl="2" indent="-285750" algn="l">
              <a:buFont typeface="Arial" panose="020B0604020202020204" pitchFamily="34" charset="0"/>
              <a:buChar char="•"/>
            </a:pPr>
            <a:r>
              <a:rPr lang="en-US" altLang="zh-TW" sz="1500">
                <a:solidFill>
                  <a:srgbClr val="3F3F3F"/>
                </a:solidFill>
                <a:latin typeface="Public Sans"/>
              </a:rPr>
              <a:t>TF32 </a:t>
            </a:r>
            <a:r>
              <a:rPr lang="zh-TW" altLang="en-US" sz="1500">
                <a:solidFill>
                  <a:srgbClr val="3F3F3F"/>
                </a:solidFill>
                <a:latin typeface="Public Sans"/>
              </a:rPr>
              <a:t>是一種可以被視為 </a:t>
            </a:r>
            <a:r>
              <a:rPr lang="en-US" altLang="zh-TW" sz="1500">
                <a:solidFill>
                  <a:srgbClr val="3F3F3F"/>
                </a:solidFill>
                <a:latin typeface="Public Sans"/>
              </a:rPr>
              <a:t>FP32 </a:t>
            </a:r>
            <a:r>
              <a:rPr lang="zh-TW" altLang="en-US" sz="1500">
                <a:solidFill>
                  <a:srgbClr val="3F3F3F"/>
                </a:solidFill>
                <a:latin typeface="Public Sans"/>
              </a:rPr>
              <a:t>和 </a:t>
            </a:r>
            <a:r>
              <a:rPr lang="en-US" altLang="zh-TW" sz="1500">
                <a:solidFill>
                  <a:srgbClr val="3F3F3F"/>
                </a:solidFill>
                <a:latin typeface="Public Sans"/>
              </a:rPr>
              <a:t>FP16 </a:t>
            </a:r>
            <a:r>
              <a:rPr lang="zh-TW" altLang="en-US" sz="1500">
                <a:solidFill>
                  <a:srgbClr val="3F3F3F"/>
                </a:solidFill>
                <a:latin typeface="Public Sans"/>
              </a:rPr>
              <a:t>之間的中間立場的格式，因為它旨在提供準確性和計算速度之間的平衡。</a:t>
            </a:r>
            <a:endParaRPr lang="en-US" altLang="zh-TW" sz="1500">
              <a:solidFill>
                <a:srgbClr val="3F3F3F"/>
              </a:solidFill>
              <a:latin typeface="Public Sans"/>
            </a:endParaRPr>
          </a:p>
          <a:p>
            <a:pPr algn="l"/>
            <a:r>
              <a:rPr lang="zh-TW" altLang="en-US" sz="1500" b="1" i="0">
                <a:solidFill>
                  <a:srgbClr val="0070C0"/>
                </a:solidFill>
                <a:effectLst/>
                <a:latin typeface="Public Sans"/>
              </a:rPr>
              <a:t>記憶</a:t>
            </a:r>
            <a:r>
              <a:rPr lang="zh-TW" altLang="en-US" sz="1500" b="0" i="0">
                <a:solidFill>
                  <a:srgbClr val="0070C0"/>
                </a:solidFill>
                <a:effectLst/>
                <a:latin typeface="Public Sans"/>
              </a:rPr>
              <a:t>體</a:t>
            </a:r>
            <a:endParaRPr lang="zh-TW" altLang="en-US" sz="1500" b="1" i="0">
              <a:solidFill>
                <a:srgbClr val="0070C0"/>
              </a:solidFill>
              <a:effectLst/>
              <a:latin typeface="Public Sans"/>
            </a:endParaRPr>
          </a:p>
          <a:p>
            <a:pPr marL="285750" indent="-285750" algn="l">
              <a:buFont typeface="Arial" panose="020B0604020202020204" pitchFamily="34" charset="0"/>
              <a:buChar char="•"/>
            </a:pPr>
            <a:r>
              <a:rPr lang="en-US" altLang="zh-TW" sz="1500" b="0" i="0">
                <a:solidFill>
                  <a:srgbClr val="3F3F3F"/>
                </a:solidFill>
                <a:effectLst/>
                <a:latin typeface="Public Sans"/>
              </a:rPr>
              <a:t>GPU </a:t>
            </a:r>
            <a:r>
              <a:rPr lang="zh-TW" altLang="en-US" sz="1500" b="0" i="0">
                <a:solidFill>
                  <a:srgbClr val="3F3F3F"/>
                </a:solidFill>
                <a:effectLst/>
                <a:latin typeface="Public Sans"/>
              </a:rPr>
              <a:t>上的可用記憶體決定了可以儲存在其中的模型的限制及其響應速度。評估 </a:t>
            </a:r>
            <a:r>
              <a:rPr lang="en-US" altLang="zh-TW" sz="1500" b="0" i="0">
                <a:solidFill>
                  <a:srgbClr val="3F3F3F"/>
                </a:solidFill>
                <a:effectLst/>
                <a:latin typeface="Public Sans"/>
              </a:rPr>
              <a:t>GPU </a:t>
            </a:r>
            <a:r>
              <a:rPr lang="zh-TW" altLang="en-US" sz="1500" b="0" i="0">
                <a:solidFill>
                  <a:srgbClr val="3F3F3F"/>
                </a:solidFill>
                <a:effectLst/>
                <a:latin typeface="Public Sans"/>
              </a:rPr>
              <a:t>的記憶體有兩個主要因素。它們是 </a:t>
            </a:r>
            <a:r>
              <a:rPr lang="en-US" altLang="zh-TW" sz="1500" b="0" i="0">
                <a:solidFill>
                  <a:srgbClr val="0070C0"/>
                </a:solidFill>
                <a:effectLst/>
                <a:latin typeface="Public Sans"/>
              </a:rPr>
              <a:t>VRAM </a:t>
            </a:r>
            <a:r>
              <a:rPr lang="zh-TW" altLang="en-US" sz="1500" b="0" i="0">
                <a:solidFill>
                  <a:srgbClr val="0070C0"/>
                </a:solidFill>
                <a:effectLst/>
                <a:latin typeface="Public Sans"/>
              </a:rPr>
              <a:t>容量</a:t>
            </a:r>
            <a:r>
              <a:rPr lang="zh-TW" altLang="en-US" sz="1500" b="0" i="0">
                <a:solidFill>
                  <a:srgbClr val="3F3F3F"/>
                </a:solidFill>
                <a:effectLst/>
                <a:latin typeface="Public Sans"/>
              </a:rPr>
              <a:t>和</a:t>
            </a:r>
            <a:r>
              <a:rPr lang="zh-TW" altLang="en-US" sz="1500" b="0" i="0">
                <a:solidFill>
                  <a:srgbClr val="0070C0"/>
                </a:solidFill>
                <a:effectLst/>
                <a:latin typeface="Public Sans"/>
              </a:rPr>
              <a:t>記憶體標準</a:t>
            </a:r>
            <a:r>
              <a:rPr lang="zh-TW" altLang="en-US" sz="1500" b="0" i="0">
                <a:solidFill>
                  <a:srgbClr val="3F3F3F"/>
                </a:solidFill>
                <a:effectLst/>
                <a:latin typeface="Public Sans"/>
              </a:rPr>
              <a:t>。</a:t>
            </a:r>
          </a:p>
          <a:p>
            <a:pPr marL="285750" indent="-285750" algn="l">
              <a:buFont typeface="Arial" panose="020B0604020202020204" pitchFamily="34" charset="0"/>
              <a:buChar char="•"/>
            </a:pPr>
            <a:r>
              <a:rPr lang="en-US" altLang="zh-TW" sz="1500" b="0" i="0">
                <a:solidFill>
                  <a:srgbClr val="3F3F3F"/>
                </a:solidFill>
                <a:effectLst/>
                <a:latin typeface="Public Sans"/>
              </a:rPr>
              <a:t>VRAM </a:t>
            </a:r>
            <a:r>
              <a:rPr lang="zh-TW" altLang="en-US" sz="1500" b="0" i="0">
                <a:solidFill>
                  <a:srgbClr val="3F3F3F"/>
                </a:solidFill>
                <a:effectLst/>
                <a:latin typeface="Public Sans"/>
              </a:rPr>
              <a:t>容量是 </a:t>
            </a:r>
            <a:r>
              <a:rPr lang="en-US" altLang="zh-TW" sz="1500" b="0" i="0">
                <a:solidFill>
                  <a:srgbClr val="3F3F3F"/>
                </a:solidFill>
                <a:effectLst/>
                <a:latin typeface="Public Sans"/>
              </a:rPr>
              <a:t>GPU </a:t>
            </a:r>
            <a:r>
              <a:rPr lang="zh-TW" altLang="en-US" sz="1500" b="0" i="0">
                <a:solidFill>
                  <a:srgbClr val="3F3F3F"/>
                </a:solidFill>
                <a:effectLst/>
                <a:latin typeface="Public Sans"/>
              </a:rPr>
              <a:t>上可用的板載記憶體量。 </a:t>
            </a:r>
            <a:r>
              <a:rPr lang="en-US" altLang="zh-TW" sz="1500" b="0" i="0">
                <a:solidFill>
                  <a:srgbClr val="3F3F3F"/>
                </a:solidFill>
                <a:effectLst/>
                <a:latin typeface="Public Sans"/>
              </a:rPr>
              <a:t>VRAM </a:t>
            </a:r>
            <a:r>
              <a:rPr lang="zh-TW" altLang="en-US" sz="1500" b="0" i="0">
                <a:solidFill>
                  <a:srgbClr val="3F3F3F"/>
                </a:solidFill>
                <a:effectLst/>
                <a:latin typeface="Public Sans"/>
              </a:rPr>
              <a:t>的容量決定了您可以開發的最大模型。如果 </a:t>
            </a:r>
            <a:r>
              <a:rPr lang="en-US" altLang="zh-TW" sz="1500" b="0" i="0">
                <a:solidFill>
                  <a:srgbClr val="3F3F3F"/>
                </a:solidFill>
                <a:effectLst/>
                <a:latin typeface="Public Sans"/>
              </a:rPr>
              <a:t>VRAM </a:t>
            </a:r>
            <a:r>
              <a:rPr lang="zh-TW" altLang="en-US" sz="1500" b="0" i="0">
                <a:solidFill>
                  <a:srgbClr val="3F3F3F"/>
                </a:solidFill>
                <a:effectLst/>
                <a:latin typeface="Public Sans"/>
              </a:rPr>
              <a:t>較高，您將能夠使用更大的資料集訓練更大的 </a:t>
            </a:r>
            <a:r>
              <a:rPr lang="en-US" altLang="zh-TW" sz="1500" b="0" i="0">
                <a:solidFill>
                  <a:srgbClr val="3F3F3F"/>
                </a:solidFill>
                <a:effectLst/>
                <a:latin typeface="Public Sans"/>
              </a:rPr>
              <a:t>ML </a:t>
            </a:r>
            <a:r>
              <a:rPr lang="zh-TW" altLang="en-US" sz="1500" b="0" i="0">
                <a:solidFill>
                  <a:srgbClr val="3F3F3F"/>
                </a:solidFill>
                <a:effectLst/>
                <a:latin typeface="Public Sans"/>
              </a:rPr>
              <a:t>模型。</a:t>
            </a:r>
          </a:p>
          <a:p>
            <a:pPr marL="285750" indent="-285750" algn="l">
              <a:buFont typeface="Arial" panose="020B0604020202020204" pitchFamily="34" charset="0"/>
              <a:buChar char="•"/>
            </a:pPr>
            <a:r>
              <a:rPr lang="zh-TW" altLang="en-US" sz="1500" b="0" i="0">
                <a:solidFill>
                  <a:srgbClr val="3F3F3F"/>
                </a:solidFill>
                <a:effectLst/>
                <a:latin typeface="Public Sans"/>
              </a:rPr>
              <a:t>當談到記憶體標準時，越新越好。一些記憶體標準包括 </a:t>
            </a:r>
            <a:r>
              <a:rPr lang="en-US" altLang="zh-TW" sz="1500" b="0" i="0">
                <a:solidFill>
                  <a:srgbClr val="3F3F3F"/>
                </a:solidFill>
                <a:effectLst/>
                <a:latin typeface="Public Sans"/>
              </a:rPr>
              <a:t>GDDR6X</a:t>
            </a:r>
            <a:r>
              <a:rPr lang="zh-TW" altLang="en-US" sz="1500" b="0" i="0">
                <a:solidFill>
                  <a:srgbClr val="3F3F3F"/>
                </a:solidFill>
                <a:effectLst/>
                <a:latin typeface="Public Sans"/>
              </a:rPr>
              <a:t>、</a:t>
            </a:r>
            <a:r>
              <a:rPr lang="en-US" altLang="zh-TW" sz="1500" b="0" i="0">
                <a:solidFill>
                  <a:srgbClr val="3F3F3F"/>
                </a:solidFill>
                <a:effectLst/>
                <a:latin typeface="Public Sans"/>
              </a:rPr>
              <a:t>GDDR6</a:t>
            </a:r>
            <a:r>
              <a:rPr lang="zh-TW" altLang="en-US" sz="1500" b="0" i="0">
                <a:solidFill>
                  <a:srgbClr val="3F3F3F"/>
                </a:solidFill>
                <a:effectLst/>
                <a:latin typeface="Public Sans"/>
              </a:rPr>
              <a:t>、</a:t>
            </a:r>
            <a:r>
              <a:rPr lang="en-US" altLang="zh-TW" sz="1500" b="0" i="0">
                <a:solidFill>
                  <a:srgbClr val="3F3F3F"/>
                </a:solidFill>
                <a:effectLst/>
                <a:latin typeface="Public Sans"/>
              </a:rPr>
              <a:t>HBM2</a:t>
            </a:r>
            <a:r>
              <a:rPr lang="zh-TW" altLang="en-US" sz="1500" b="0" i="0">
                <a:solidFill>
                  <a:srgbClr val="3F3F3F"/>
                </a:solidFill>
                <a:effectLst/>
                <a:latin typeface="Public Sans"/>
              </a:rPr>
              <a:t>、</a:t>
            </a:r>
            <a:r>
              <a:rPr lang="en-US" altLang="zh-TW" sz="1500" b="0" i="0">
                <a:solidFill>
                  <a:srgbClr val="3F3F3F"/>
                </a:solidFill>
                <a:effectLst/>
                <a:latin typeface="Public Sans"/>
              </a:rPr>
              <a:t>HBM2e </a:t>
            </a:r>
            <a:r>
              <a:rPr lang="zh-TW" altLang="en-US" sz="1500" b="0" i="0">
                <a:solidFill>
                  <a:srgbClr val="3F3F3F"/>
                </a:solidFill>
                <a:effectLst/>
                <a:latin typeface="Public Sans"/>
              </a:rPr>
              <a:t>等。即使 </a:t>
            </a:r>
            <a:r>
              <a:rPr lang="en-US" altLang="zh-TW" sz="1500" b="0" i="0">
                <a:solidFill>
                  <a:srgbClr val="3F3F3F"/>
                </a:solidFill>
                <a:effectLst/>
                <a:latin typeface="Public Sans"/>
              </a:rPr>
              <a:t>GPU </a:t>
            </a:r>
            <a:r>
              <a:rPr lang="zh-TW" altLang="en-US" sz="1500" b="0" i="0">
                <a:solidFill>
                  <a:srgbClr val="3F3F3F"/>
                </a:solidFill>
                <a:effectLst/>
                <a:latin typeface="Public Sans"/>
              </a:rPr>
              <a:t>核心理論上很強大，較舊的記憶體標準也會導致模型變慢。</a:t>
            </a:r>
            <a:endParaRPr lang="en-US" altLang="zh-TW" sz="1500" b="0" i="0">
              <a:solidFill>
                <a:srgbClr val="3F3F3F"/>
              </a:solidFill>
              <a:effectLst/>
              <a:latin typeface="Public Sans"/>
            </a:endParaRPr>
          </a:p>
          <a:p>
            <a:pPr marL="285750" indent="-285750" algn="l">
              <a:buFont typeface="Arial" panose="020B0604020202020204" pitchFamily="34" charset="0"/>
              <a:buChar char="•"/>
            </a:pPr>
            <a:endParaRPr lang="en-US" altLang="zh-TW" sz="1500">
              <a:solidFill>
                <a:srgbClr val="3F3F3F"/>
              </a:solidFill>
              <a:latin typeface="Public Sans"/>
            </a:endParaRPr>
          </a:p>
          <a:p>
            <a:pPr algn="l"/>
            <a:r>
              <a:rPr lang="en-US" altLang="zh-TW" sz="1500">
                <a:solidFill>
                  <a:srgbClr val="0070C0"/>
                </a:solidFill>
                <a:latin typeface="Public Sans"/>
              </a:rPr>
              <a:t>GPU</a:t>
            </a:r>
            <a:r>
              <a:rPr lang="zh-TW" altLang="en-US" sz="1500">
                <a:solidFill>
                  <a:srgbClr val="0070C0"/>
                </a:solidFill>
                <a:latin typeface="Public Sans"/>
              </a:rPr>
              <a:t>的主要類型</a:t>
            </a:r>
          </a:p>
          <a:p>
            <a:pPr marL="285750" indent="-285750" algn="l">
              <a:buFont typeface="Arial" panose="020B0604020202020204" pitchFamily="34" charset="0"/>
              <a:buChar char="•"/>
            </a:pPr>
            <a:r>
              <a:rPr lang="zh-TW" altLang="en-US" sz="1500">
                <a:solidFill>
                  <a:srgbClr val="3F3F3F"/>
                </a:solidFill>
                <a:latin typeface="Public Sans"/>
              </a:rPr>
              <a:t>資料中心 </a:t>
            </a:r>
            <a:r>
              <a:rPr lang="en-US" altLang="zh-TW" sz="1500">
                <a:solidFill>
                  <a:srgbClr val="3F3F3F"/>
                </a:solidFill>
                <a:latin typeface="Public Sans"/>
              </a:rPr>
              <a:t>GPU:</a:t>
            </a:r>
            <a:r>
              <a:rPr lang="zh-TW" altLang="en-US" sz="1500" b="0">
                <a:solidFill>
                  <a:srgbClr val="3F3F3F"/>
                </a:solidFill>
                <a:latin typeface="Public Sans"/>
              </a:rPr>
              <a:t>資料中心 </a:t>
            </a:r>
            <a:r>
              <a:rPr lang="en-US" altLang="zh-TW" sz="1500" b="0">
                <a:solidFill>
                  <a:srgbClr val="3F3F3F"/>
                </a:solidFill>
                <a:latin typeface="Public Sans"/>
              </a:rPr>
              <a:t>GPU </a:t>
            </a:r>
            <a:r>
              <a:rPr lang="zh-TW" altLang="en-US" sz="1500" b="0">
                <a:solidFill>
                  <a:srgbClr val="3F3F3F"/>
                </a:solidFill>
                <a:latin typeface="Public Sans"/>
              </a:rPr>
              <a:t>透過糾錯和電源管理等功能針對連續運行進行了最佳化，以處理資料中心的繁重工作負載。資料中心 </a:t>
            </a:r>
            <a:r>
              <a:rPr lang="en-US" altLang="zh-TW" sz="1500" b="0">
                <a:solidFill>
                  <a:srgbClr val="3F3F3F"/>
                </a:solidFill>
                <a:latin typeface="Public Sans"/>
              </a:rPr>
              <a:t>GPU </a:t>
            </a:r>
            <a:r>
              <a:rPr lang="zh-TW" altLang="en-US" sz="1500" b="0">
                <a:solidFill>
                  <a:srgbClr val="3F3F3F"/>
                </a:solidFill>
                <a:latin typeface="Public Sans"/>
              </a:rPr>
              <a:t>的一些範例包括 </a:t>
            </a:r>
            <a:r>
              <a:rPr lang="en-US" altLang="zh-TW" sz="1500" b="0">
                <a:solidFill>
                  <a:srgbClr val="3F3F3F"/>
                </a:solidFill>
                <a:latin typeface="Public Sans"/>
              </a:rPr>
              <a:t>- NVIDIA Tesla A100</a:t>
            </a:r>
            <a:r>
              <a:rPr lang="zh-TW" altLang="en-US" sz="1500" b="0">
                <a:solidFill>
                  <a:srgbClr val="3F3F3F"/>
                </a:solidFill>
                <a:latin typeface="Public Sans"/>
              </a:rPr>
              <a:t>、</a:t>
            </a:r>
            <a:r>
              <a:rPr lang="en-US" altLang="zh-TW" sz="1500" b="0">
                <a:solidFill>
                  <a:srgbClr val="3F3F3F"/>
                </a:solidFill>
                <a:latin typeface="Public Sans"/>
              </a:rPr>
              <a:t>H100</a:t>
            </a:r>
            <a:r>
              <a:rPr lang="zh-TW" altLang="en-US" sz="1500" b="0">
                <a:solidFill>
                  <a:srgbClr val="3F3F3F"/>
                </a:solidFill>
                <a:latin typeface="Public Sans"/>
              </a:rPr>
              <a:t>、</a:t>
            </a:r>
            <a:r>
              <a:rPr lang="en-US" altLang="zh-TW" sz="1500" b="0">
                <a:solidFill>
                  <a:srgbClr val="3F3F3F"/>
                </a:solidFill>
                <a:latin typeface="Public Sans"/>
              </a:rPr>
              <a:t>Google TPU </a:t>
            </a:r>
            <a:r>
              <a:rPr lang="zh-TW" altLang="en-US" sz="1500" b="0">
                <a:solidFill>
                  <a:srgbClr val="3F3F3F"/>
                </a:solidFill>
                <a:latin typeface="Public Sans"/>
              </a:rPr>
              <a:t>等。</a:t>
            </a:r>
            <a:endParaRPr lang="en-US" altLang="zh-TW" sz="1500" b="0">
              <a:solidFill>
                <a:srgbClr val="3F3F3F"/>
              </a:solidFill>
              <a:latin typeface="Public Sans"/>
            </a:endParaRPr>
          </a:p>
          <a:p>
            <a:pPr marL="285750" indent="-285750" algn="l">
              <a:buFont typeface="Arial" panose="020B0604020202020204" pitchFamily="34" charset="0"/>
              <a:buChar char="•"/>
            </a:pPr>
            <a:r>
              <a:rPr lang="zh-TW" altLang="en-US" sz="1500">
                <a:solidFill>
                  <a:srgbClr val="3F3F3F"/>
                </a:solidFill>
                <a:latin typeface="Public Sans"/>
              </a:rPr>
              <a:t>消費性 </a:t>
            </a:r>
            <a:r>
              <a:rPr lang="en-US" altLang="zh-TW" sz="1500">
                <a:solidFill>
                  <a:srgbClr val="3F3F3F"/>
                </a:solidFill>
                <a:latin typeface="Public Sans"/>
              </a:rPr>
              <a:t>GPU </a:t>
            </a:r>
            <a:r>
              <a:rPr lang="en-US" altLang="zh-TW" sz="1500" b="0">
                <a:solidFill>
                  <a:srgbClr val="3F3F3F"/>
                </a:solidFill>
                <a:latin typeface="Public Sans"/>
              </a:rPr>
              <a:t>:</a:t>
            </a:r>
            <a:r>
              <a:rPr lang="zh-TW" altLang="en-US" sz="1500" b="0">
                <a:solidFill>
                  <a:srgbClr val="3F3F3F"/>
                </a:solidFill>
                <a:latin typeface="Public Sans"/>
              </a:rPr>
              <a:t>消費級 </a:t>
            </a:r>
            <a:r>
              <a:rPr lang="en-US" altLang="zh-TW" sz="1500" b="0">
                <a:solidFill>
                  <a:srgbClr val="3F3F3F"/>
                </a:solidFill>
                <a:latin typeface="Public Sans"/>
              </a:rPr>
              <a:t>GPU </a:t>
            </a:r>
            <a:r>
              <a:rPr lang="zh-TW" altLang="en-US" sz="1500" b="0">
                <a:solidFill>
                  <a:srgbClr val="3F3F3F"/>
                </a:solidFill>
                <a:latin typeface="Public Sans"/>
              </a:rPr>
              <a:t>專為具有不同運算需求的更廣泛受眾而設計。這意味著它們針對遊戲、</a:t>
            </a:r>
            <a:r>
              <a:rPr lang="en-US" altLang="zh-TW" sz="1500" b="0">
                <a:solidFill>
                  <a:srgbClr val="3F3F3F"/>
                </a:solidFill>
                <a:latin typeface="Public Sans"/>
              </a:rPr>
              <a:t>3D </a:t>
            </a:r>
            <a:r>
              <a:rPr lang="zh-TW" altLang="en-US" sz="1500" b="0">
                <a:solidFill>
                  <a:srgbClr val="3F3F3F"/>
                </a:solidFill>
                <a:latin typeface="Public Sans"/>
              </a:rPr>
              <a:t>建模和深度學習進行了最佳化。雖然消費級 </a:t>
            </a:r>
            <a:r>
              <a:rPr lang="en-US" altLang="zh-TW" sz="1500" b="0">
                <a:solidFill>
                  <a:srgbClr val="3F3F3F"/>
                </a:solidFill>
                <a:latin typeface="Public Sans"/>
              </a:rPr>
              <a:t>GPU </a:t>
            </a:r>
            <a:r>
              <a:rPr lang="zh-TW" altLang="en-US" sz="1500" b="0">
                <a:solidFill>
                  <a:srgbClr val="3F3F3F"/>
                </a:solidFill>
                <a:latin typeface="Public Sans"/>
              </a:rPr>
              <a:t>更適合中小型資料集，但它們在平行處理方面顯示出巨大的前景，可支援更快的 </a:t>
            </a:r>
            <a:r>
              <a:rPr lang="en-US" altLang="zh-TW" sz="1500" b="0">
                <a:solidFill>
                  <a:srgbClr val="3F3F3F"/>
                </a:solidFill>
                <a:latin typeface="Public Sans"/>
              </a:rPr>
              <a:t>ML </a:t>
            </a:r>
            <a:r>
              <a:rPr lang="zh-TW" altLang="en-US" sz="1500" b="0">
                <a:solidFill>
                  <a:srgbClr val="3F3F3F"/>
                </a:solidFill>
                <a:latin typeface="Public Sans"/>
              </a:rPr>
              <a:t>模型訓練。配備 </a:t>
            </a:r>
            <a:r>
              <a:rPr lang="en-US" altLang="zh-TW" sz="1500" b="0">
                <a:solidFill>
                  <a:srgbClr val="3F3F3F"/>
                </a:solidFill>
                <a:latin typeface="Public Sans"/>
              </a:rPr>
              <a:t>GDDR6 </a:t>
            </a:r>
            <a:r>
              <a:rPr lang="zh-TW" altLang="en-US" sz="1500" b="0">
                <a:solidFill>
                  <a:srgbClr val="3F3F3F"/>
                </a:solidFill>
                <a:latin typeface="Public Sans"/>
              </a:rPr>
              <a:t>或 </a:t>
            </a:r>
            <a:r>
              <a:rPr lang="en-US" altLang="zh-TW" sz="1500" b="0">
                <a:solidFill>
                  <a:srgbClr val="3F3F3F"/>
                </a:solidFill>
                <a:latin typeface="Public Sans"/>
              </a:rPr>
              <a:t>GDDR6X </a:t>
            </a:r>
            <a:r>
              <a:rPr lang="zh-TW" altLang="en-US" sz="1500" b="0">
                <a:solidFill>
                  <a:srgbClr val="3F3F3F"/>
                </a:solidFill>
                <a:latin typeface="Public Sans"/>
              </a:rPr>
              <a:t>記憶體類型，並且通常具有 </a:t>
            </a:r>
            <a:r>
              <a:rPr lang="en-US" altLang="zh-TW" sz="1500" b="0">
                <a:solidFill>
                  <a:srgbClr val="3F3F3F"/>
                </a:solidFill>
                <a:latin typeface="Public Sans"/>
              </a:rPr>
              <a:t>8-16 GB </a:t>
            </a:r>
            <a:r>
              <a:rPr lang="zh-TW" altLang="en-US" sz="1500" b="0">
                <a:solidFill>
                  <a:srgbClr val="3F3F3F"/>
                </a:solidFill>
                <a:latin typeface="Public Sans"/>
              </a:rPr>
              <a:t>的 </a:t>
            </a:r>
            <a:r>
              <a:rPr lang="en-US" altLang="zh-TW" sz="1500" b="0">
                <a:solidFill>
                  <a:srgbClr val="3F3F3F"/>
                </a:solidFill>
                <a:latin typeface="Public Sans"/>
              </a:rPr>
              <a:t>VRAM </a:t>
            </a:r>
            <a:r>
              <a:rPr lang="zh-TW" altLang="en-US" sz="1500" b="0">
                <a:solidFill>
                  <a:srgbClr val="3F3F3F"/>
                </a:solidFill>
                <a:latin typeface="Public Sans"/>
              </a:rPr>
              <a:t>記憶體大小。它們的記憶體頻寬範圍從大約 </a:t>
            </a:r>
            <a:r>
              <a:rPr lang="en-US" altLang="zh-TW" sz="1500" b="0">
                <a:solidFill>
                  <a:srgbClr val="3F3F3F"/>
                </a:solidFill>
                <a:latin typeface="Public Sans"/>
              </a:rPr>
              <a:t>400GB/s </a:t>
            </a:r>
            <a:r>
              <a:rPr lang="zh-TW" altLang="en-US" sz="1500" b="0">
                <a:solidFill>
                  <a:srgbClr val="3F3F3F"/>
                </a:solidFill>
                <a:latin typeface="Public Sans"/>
              </a:rPr>
              <a:t>到接近 </a:t>
            </a:r>
            <a:r>
              <a:rPr lang="en-US" altLang="zh-TW" sz="1500" b="0">
                <a:solidFill>
                  <a:srgbClr val="3F3F3F"/>
                </a:solidFill>
                <a:latin typeface="Public Sans"/>
              </a:rPr>
              <a:t>1 TB</a:t>
            </a:r>
            <a:r>
              <a:rPr lang="zh-TW" altLang="en-US" sz="1500" b="0">
                <a:solidFill>
                  <a:srgbClr val="3F3F3F"/>
                </a:solidFill>
                <a:latin typeface="Public Sans"/>
              </a:rPr>
              <a:t>，這非常適合具有中等大小資料集的深度學習任務。</a:t>
            </a:r>
            <a:endParaRPr lang="en-US" altLang="zh-TW" sz="1500" b="0">
              <a:solidFill>
                <a:srgbClr val="3F3F3F"/>
              </a:solidFill>
              <a:latin typeface="Public Sans"/>
            </a:endParaRPr>
          </a:p>
          <a:p>
            <a:pPr marL="285750" indent="-285750" algn="l">
              <a:buFont typeface="Arial" panose="020B0604020202020204" pitchFamily="34" charset="0"/>
              <a:buChar char="•"/>
            </a:pPr>
            <a:endParaRPr lang="zh-TW" altLang="en-US" sz="1500" b="0" i="0">
              <a:solidFill>
                <a:srgbClr val="3F3F3F"/>
              </a:solidFill>
              <a:effectLst/>
              <a:latin typeface="Public Sans"/>
            </a:endParaRPr>
          </a:p>
          <a:p>
            <a:pPr marL="800100" lvl="2" indent="-342900" algn="l">
              <a:buFont typeface="Arial" panose="020B0604020202020204" pitchFamily="34" charset="0"/>
              <a:buChar char="•"/>
            </a:pPr>
            <a:endParaRPr lang="zh-TW" altLang="en-US" sz="1500" b="0" i="0">
              <a:solidFill>
                <a:srgbClr val="3F3F3F"/>
              </a:solidFill>
              <a:effectLst/>
              <a:latin typeface="Public Sans"/>
            </a:endParaRPr>
          </a:p>
          <a:p>
            <a:endParaRPr lang="zh-TW" altLang="en-US" sz="1500"/>
          </a:p>
        </p:txBody>
      </p:sp>
    </p:spTree>
    <p:extLst>
      <p:ext uri="{BB962C8B-B14F-4D97-AF65-F5344CB8AC3E}">
        <p14:creationId xmlns:p14="http://schemas.microsoft.com/office/powerpoint/2010/main" val="192670111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284EB8-3DE7-E978-F413-16B5BCB2D91C}"/>
              </a:ext>
            </a:extLst>
          </p:cNvPr>
          <p:cNvSpPr>
            <a:spLocks noGrp="1"/>
          </p:cNvSpPr>
          <p:nvPr>
            <p:ph type="title"/>
          </p:nvPr>
        </p:nvSpPr>
        <p:spPr/>
        <p:txBody>
          <a:bodyPr/>
          <a:lstStyle/>
          <a:p>
            <a:r>
              <a:rPr lang="en-US" altLang="zh-TW"/>
              <a:t>AI = Apple-Intelligence??</a:t>
            </a:r>
            <a:endParaRPr lang="zh-TW" altLang="en-US"/>
          </a:p>
        </p:txBody>
      </p:sp>
      <p:sp>
        <p:nvSpPr>
          <p:cNvPr id="3" name="內容版面配置區 2">
            <a:extLst>
              <a:ext uri="{FF2B5EF4-FFF2-40B4-BE49-F238E27FC236}">
                <a16:creationId xmlns:a16="http://schemas.microsoft.com/office/drawing/2014/main" id="{970FCB25-51C5-9E00-EE8E-A661D60973F6}"/>
              </a:ext>
            </a:extLst>
          </p:cNvPr>
          <p:cNvSpPr>
            <a:spLocks noGrp="1"/>
          </p:cNvSpPr>
          <p:nvPr>
            <p:ph idx="1"/>
          </p:nvPr>
        </p:nvSpPr>
        <p:spPr/>
        <p:txBody>
          <a:bodyPr/>
          <a:lstStyle/>
          <a:p>
            <a:r>
              <a:rPr lang="en-US" altLang="zh-TW" sz="1600"/>
              <a:t>Apple Intelligence</a:t>
            </a:r>
            <a:r>
              <a:rPr lang="zh-TW" altLang="en-US" sz="1600"/>
              <a:t>就是</a:t>
            </a:r>
            <a:r>
              <a:rPr lang="en-US" altLang="zh-TW" sz="1600"/>
              <a:t>Apple</a:t>
            </a:r>
            <a:r>
              <a:rPr lang="zh-TW" altLang="en-US" sz="1600"/>
              <a:t>獨家開發的 </a:t>
            </a:r>
            <a:r>
              <a:rPr lang="en-US" altLang="zh-TW" sz="1600"/>
              <a:t>AI </a:t>
            </a:r>
            <a:r>
              <a:rPr lang="zh-TW" altLang="en-US" sz="1600"/>
              <a:t>模型（深度整合至 </a:t>
            </a:r>
            <a:r>
              <a:rPr lang="en-US" altLang="zh-TW" sz="1600"/>
              <a:t>iOS 18</a:t>
            </a:r>
            <a:r>
              <a:rPr lang="zh-TW" altLang="en-US" sz="1600"/>
              <a:t>、</a:t>
            </a:r>
            <a:r>
              <a:rPr lang="en-US" altLang="zh-TW" sz="1600"/>
              <a:t>iPadOS 18 </a:t>
            </a:r>
            <a:r>
              <a:rPr lang="zh-TW" altLang="en-US" sz="1600"/>
              <a:t>和 </a:t>
            </a:r>
            <a:r>
              <a:rPr lang="en-US" altLang="zh-TW" sz="1600"/>
              <a:t>macOS Sequoia</a:t>
            </a:r>
            <a:r>
              <a:rPr lang="zh-TW" altLang="en-US" sz="1600"/>
              <a:t>），旨在透過理解和生成語言和圖像、解讀上下文，並在特定</a:t>
            </a:r>
            <a:r>
              <a:rPr lang="en-US" altLang="zh-TW" sz="1600"/>
              <a:t>App</a:t>
            </a:r>
            <a:r>
              <a:rPr lang="zh-TW" altLang="en-US" sz="1600"/>
              <a:t>中執行指令，以簡化或改善用戶的使用體驗。</a:t>
            </a:r>
            <a:endParaRPr lang="en-US" altLang="zh-TW" sz="1600"/>
          </a:p>
          <a:p>
            <a:endParaRPr lang="en-US" altLang="zh-TW" sz="1600"/>
          </a:p>
          <a:p>
            <a:pPr algn="l"/>
            <a:r>
              <a:rPr lang="en-US" altLang="zh-TW" sz="1200" b="1" i="0">
                <a:solidFill>
                  <a:srgbClr val="121212"/>
                </a:solidFill>
                <a:effectLst/>
                <a:highlight>
                  <a:srgbClr val="FFFFFF"/>
                </a:highlight>
                <a:latin typeface="GQSans"/>
              </a:rPr>
              <a:t>Apple Intelligence</a:t>
            </a:r>
            <a:r>
              <a:rPr lang="zh-TW" altLang="en-US" sz="1200" b="1" i="0">
                <a:solidFill>
                  <a:srgbClr val="121212"/>
                </a:solidFill>
                <a:effectLst/>
                <a:highlight>
                  <a:srgbClr val="FFFFFF"/>
                </a:highlight>
                <a:latin typeface="GQSans"/>
              </a:rPr>
              <a:t>是史上最安全的 </a:t>
            </a:r>
            <a:r>
              <a:rPr lang="en-US" altLang="zh-TW" sz="1200" b="1" i="0">
                <a:solidFill>
                  <a:srgbClr val="121212"/>
                </a:solidFill>
                <a:effectLst/>
                <a:highlight>
                  <a:srgbClr val="FFFFFF"/>
                </a:highlight>
                <a:latin typeface="GQSans"/>
              </a:rPr>
              <a:t>AI</a:t>
            </a:r>
            <a:r>
              <a:rPr lang="zh-TW" altLang="en-US" sz="1200" b="1" i="0">
                <a:solidFill>
                  <a:srgbClr val="121212"/>
                </a:solidFill>
                <a:effectLst/>
                <a:highlight>
                  <a:srgbClr val="FFFFFF"/>
                </a:highlight>
                <a:latin typeface="GQSans"/>
              </a:rPr>
              <a:t>？</a:t>
            </a:r>
          </a:p>
          <a:p>
            <a:pPr algn="l"/>
            <a:r>
              <a:rPr lang="zh-TW" altLang="en-US" sz="1200" b="0" i="0">
                <a:solidFill>
                  <a:srgbClr val="2E302F"/>
                </a:solidFill>
                <a:effectLst/>
                <a:highlight>
                  <a:srgbClr val="FFFFFF"/>
                </a:highlight>
                <a:latin typeface="GQSans"/>
              </a:rPr>
              <a:t>當然，大多數人對於 </a:t>
            </a:r>
            <a:r>
              <a:rPr lang="en-US" altLang="zh-TW" sz="1200" b="0" i="0">
                <a:solidFill>
                  <a:srgbClr val="2E302F"/>
                </a:solidFill>
                <a:effectLst/>
                <a:highlight>
                  <a:srgbClr val="FFFFFF"/>
                </a:highlight>
                <a:latin typeface="GQSans"/>
              </a:rPr>
              <a:t>ChatGPT </a:t>
            </a:r>
            <a:r>
              <a:rPr lang="zh-TW" altLang="en-US" sz="1200" b="0" i="0">
                <a:solidFill>
                  <a:srgbClr val="2E302F"/>
                </a:solidFill>
                <a:effectLst/>
                <a:highlight>
                  <a:srgbClr val="FFFFFF"/>
                </a:highlight>
                <a:latin typeface="GQSans"/>
              </a:rPr>
              <a:t>或 </a:t>
            </a:r>
            <a:r>
              <a:rPr lang="en-US" altLang="zh-TW" sz="1200" b="0" i="0">
                <a:solidFill>
                  <a:srgbClr val="2E302F"/>
                </a:solidFill>
                <a:effectLst/>
                <a:highlight>
                  <a:srgbClr val="FFFFFF"/>
                </a:highlight>
                <a:latin typeface="GQSans"/>
              </a:rPr>
              <a:t>Google Gemini </a:t>
            </a:r>
            <a:r>
              <a:rPr lang="zh-TW" altLang="en-US" sz="1200" b="0" i="0">
                <a:solidFill>
                  <a:srgbClr val="2E302F"/>
                </a:solidFill>
                <a:effectLst/>
                <a:highlight>
                  <a:srgbClr val="FFFFFF"/>
                </a:highlight>
                <a:latin typeface="GQSans"/>
              </a:rPr>
              <a:t>已經非常熟悉，那麼</a:t>
            </a:r>
            <a:r>
              <a:rPr lang="en-US" altLang="zh-TW" sz="1200" b="0" i="0">
                <a:solidFill>
                  <a:srgbClr val="2E302F"/>
                </a:solidFill>
                <a:effectLst/>
                <a:highlight>
                  <a:srgbClr val="FFFFFF"/>
                </a:highlight>
                <a:latin typeface="GQSans"/>
              </a:rPr>
              <a:t>Apple Intelligence</a:t>
            </a:r>
            <a:r>
              <a:rPr lang="zh-TW" altLang="en-US" sz="1200" b="0" i="0">
                <a:solidFill>
                  <a:srgbClr val="2E302F"/>
                </a:solidFill>
                <a:effectLst/>
                <a:highlight>
                  <a:srgbClr val="FFFFFF"/>
                </a:highlight>
                <a:latin typeface="GQSans"/>
              </a:rPr>
              <a:t>究竟贏在哪裡呢？最大區別在於其數據隱私政策，是目前在數據保護方面最安全的 </a:t>
            </a:r>
            <a:r>
              <a:rPr lang="en-US" altLang="zh-TW" sz="1200" b="0" i="0">
                <a:solidFill>
                  <a:srgbClr val="2E302F"/>
                </a:solidFill>
                <a:effectLst/>
                <a:highlight>
                  <a:srgbClr val="FFFFFF"/>
                </a:highlight>
                <a:latin typeface="GQSans"/>
              </a:rPr>
              <a:t>AI </a:t>
            </a:r>
            <a:r>
              <a:rPr lang="zh-TW" altLang="en-US" sz="1200" b="0" i="0">
                <a:solidFill>
                  <a:srgbClr val="2E302F"/>
                </a:solidFill>
                <a:effectLst/>
                <a:highlight>
                  <a:srgbClr val="FFFFFF"/>
                </a:highlight>
                <a:latin typeface="GQSans"/>
              </a:rPr>
              <a:t>類型。</a:t>
            </a:r>
          </a:p>
          <a:p>
            <a:pPr algn="l"/>
            <a:r>
              <a:rPr lang="zh-TW" altLang="en-US" sz="1200" b="0" i="0">
                <a:solidFill>
                  <a:srgbClr val="2E302F"/>
                </a:solidFill>
                <a:effectLst/>
                <a:highlight>
                  <a:srgbClr val="FFFFFF"/>
                </a:highlight>
                <a:latin typeface="GQSans"/>
              </a:rPr>
              <a:t>所有數據處理都將在你的設備上以封閉的方式進行，而不是在其他科技公司，例如 </a:t>
            </a:r>
            <a:r>
              <a:rPr lang="en-US" altLang="zh-TW" sz="1200" b="0" i="0">
                <a:solidFill>
                  <a:srgbClr val="2E302F"/>
                </a:solidFill>
                <a:effectLst/>
                <a:highlight>
                  <a:srgbClr val="FFFFFF"/>
                </a:highlight>
                <a:latin typeface="GQSans"/>
              </a:rPr>
              <a:t>Google </a:t>
            </a:r>
            <a:r>
              <a:rPr lang="zh-TW" altLang="en-US" sz="1200" b="0" i="0">
                <a:solidFill>
                  <a:srgbClr val="2E302F"/>
                </a:solidFill>
                <a:effectLst/>
                <a:highlight>
                  <a:srgbClr val="FFFFFF"/>
                </a:highlight>
                <a:latin typeface="GQSans"/>
              </a:rPr>
              <a:t>或 </a:t>
            </a:r>
            <a:r>
              <a:rPr lang="en-US" altLang="zh-TW" sz="1200" b="0" i="0">
                <a:solidFill>
                  <a:srgbClr val="2E302F"/>
                </a:solidFill>
                <a:effectLst/>
                <a:highlight>
                  <a:srgbClr val="FFFFFF"/>
                </a:highlight>
                <a:latin typeface="GQSans"/>
              </a:rPr>
              <a:t>Microsoft </a:t>
            </a:r>
            <a:r>
              <a:rPr lang="zh-TW" altLang="en-US" sz="1200" b="0" i="0">
                <a:solidFill>
                  <a:srgbClr val="2E302F"/>
                </a:solidFill>
                <a:effectLst/>
                <a:highlight>
                  <a:srgbClr val="FFFFFF"/>
                </a:highlight>
                <a:latin typeface="GQSans"/>
              </a:rPr>
              <a:t>的伺服器上進行。</a:t>
            </a:r>
            <a:r>
              <a:rPr lang="en-US" altLang="zh-TW" sz="1200" b="0" i="0">
                <a:solidFill>
                  <a:srgbClr val="2E302F"/>
                </a:solidFill>
                <a:effectLst/>
                <a:highlight>
                  <a:srgbClr val="FFFFFF"/>
                </a:highlight>
                <a:latin typeface="GQSans"/>
              </a:rPr>
              <a:t>Apple</a:t>
            </a:r>
            <a:r>
              <a:rPr lang="zh-TW" altLang="en-US" sz="1200" b="0" i="0">
                <a:solidFill>
                  <a:srgbClr val="2E302F"/>
                </a:solidFill>
                <a:effectLst/>
                <a:highlight>
                  <a:srgbClr val="FFFFFF"/>
                </a:highlight>
                <a:latin typeface="GQSans"/>
              </a:rPr>
              <a:t>的「</a:t>
            </a:r>
            <a:r>
              <a:rPr lang="en-US" altLang="zh-TW" sz="1200" b="0" i="0">
                <a:solidFill>
                  <a:srgbClr val="2E302F"/>
                </a:solidFill>
                <a:effectLst/>
                <a:highlight>
                  <a:srgbClr val="FFFFFF"/>
                </a:highlight>
                <a:latin typeface="GQSans"/>
              </a:rPr>
              <a:t>Private Cloud Compute</a:t>
            </a:r>
            <a:r>
              <a:rPr lang="zh-TW" altLang="en-US" sz="1200" b="0" i="0">
                <a:solidFill>
                  <a:srgbClr val="2E302F"/>
                </a:solidFill>
                <a:effectLst/>
                <a:highlight>
                  <a:srgbClr val="FFFFFF"/>
                </a:highlight>
                <a:latin typeface="GQSans"/>
              </a:rPr>
              <a:t>」私有雲端運算也透過獨家設備晶片，為 </a:t>
            </a:r>
            <a:r>
              <a:rPr lang="en-US" altLang="zh-TW" sz="1200" b="0" i="0">
                <a:solidFill>
                  <a:srgbClr val="2E302F"/>
                </a:solidFill>
                <a:effectLst/>
                <a:highlight>
                  <a:srgbClr val="FFFFFF"/>
                </a:highlight>
                <a:latin typeface="GQSans"/>
              </a:rPr>
              <a:t>AI </a:t>
            </a:r>
            <a:r>
              <a:rPr lang="zh-TW" altLang="en-US" sz="1200" b="0" i="0">
                <a:solidFill>
                  <a:srgbClr val="2E302F"/>
                </a:solidFill>
                <a:effectLst/>
                <a:highlight>
                  <a:srgbClr val="FFFFFF"/>
                </a:highlight>
                <a:latin typeface="GQSans"/>
              </a:rPr>
              <a:t>領域的隱私設定樹立了全新的高標。</a:t>
            </a:r>
          </a:p>
          <a:p>
            <a:endParaRPr lang="zh-TW" altLang="en-US" sz="1600"/>
          </a:p>
        </p:txBody>
      </p:sp>
      <p:pic>
        <p:nvPicPr>
          <p:cNvPr id="6" name="圖片 5">
            <a:extLst>
              <a:ext uri="{FF2B5EF4-FFF2-40B4-BE49-F238E27FC236}">
                <a16:creationId xmlns:a16="http://schemas.microsoft.com/office/drawing/2014/main" id="{3B27FB71-AA86-E5B5-B503-08AE2AD4400F}"/>
              </a:ext>
            </a:extLst>
          </p:cNvPr>
          <p:cNvPicPr>
            <a:picLocks noChangeAspect="1"/>
          </p:cNvPicPr>
          <p:nvPr/>
        </p:nvPicPr>
        <p:blipFill>
          <a:blip r:embed="rId2"/>
          <a:stretch>
            <a:fillRect/>
          </a:stretch>
        </p:blipFill>
        <p:spPr>
          <a:xfrm>
            <a:off x="1475656" y="3306263"/>
            <a:ext cx="2449285" cy="3429000"/>
          </a:xfrm>
          <a:prstGeom prst="rect">
            <a:avLst/>
          </a:prstGeom>
        </p:spPr>
      </p:pic>
      <p:sp>
        <p:nvSpPr>
          <p:cNvPr id="10" name="文字方塊 9">
            <a:extLst>
              <a:ext uri="{FF2B5EF4-FFF2-40B4-BE49-F238E27FC236}">
                <a16:creationId xmlns:a16="http://schemas.microsoft.com/office/drawing/2014/main" id="{DBAB487B-2596-990D-9047-9A5B6ECF7719}"/>
              </a:ext>
            </a:extLst>
          </p:cNvPr>
          <p:cNvSpPr txBox="1"/>
          <p:nvPr/>
        </p:nvSpPr>
        <p:spPr>
          <a:xfrm>
            <a:off x="4455117" y="3501008"/>
            <a:ext cx="4293347" cy="2308324"/>
          </a:xfrm>
          <a:prstGeom prst="rect">
            <a:avLst/>
          </a:prstGeom>
          <a:noFill/>
        </p:spPr>
        <p:txBody>
          <a:bodyPr wrap="square">
            <a:spAutoFit/>
          </a:bodyPr>
          <a:lstStyle/>
          <a:p>
            <a:r>
              <a:rPr lang="en-US" altLang="zh-TW" sz="1200">
                <a:latin typeface="+mj-ea"/>
                <a:ea typeface="+mj-ea"/>
              </a:rPr>
              <a:t>Apple Intelligence</a:t>
            </a:r>
            <a:r>
              <a:rPr lang="zh-TW" altLang="en-US" sz="1200">
                <a:latin typeface="+mj-ea"/>
                <a:ea typeface="+mj-ea"/>
              </a:rPr>
              <a:t>是由多個「高容量」的生成模型組成，旨在撰寫和優化文字、處理優先順序、創建圖像，並執行</a:t>
            </a:r>
            <a:r>
              <a:rPr lang="en-US" altLang="zh-TW" sz="1200">
                <a:latin typeface="+mj-ea"/>
                <a:ea typeface="+mj-ea"/>
              </a:rPr>
              <a:t>App</a:t>
            </a:r>
            <a:r>
              <a:rPr lang="zh-TW" altLang="en-US" sz="1200">
                <a:latin typeface="+mj-ea"/>
                <a:ea typeface="+mj-ea"/>
              </a:rPr>
              <a:t>內的操作以簡化</a:t>
            </a:r>
            <a:r>
              <a:rPr lang="en-US" altLang="zh-TW" sz="1200">
                <a:latin typeface="+mj-ea"/>
                <a:ea typeface="+mj-ea"/>
              </a:rPr>
              <a:t>App</a:t>
            </a:r>
            <a:r>
              <a:rPr lang="zh-TW" altLang="en-US" sz="1200">
                <a:latin typeface="+mj-ea"/>
                <a:ea typeface="+mj-ea"/>
              </a:rPr>
              <a:t>之間的互動。</a:t>
            </a:r>
          </a:p>
          <a:p>
            <a:endParaRPr lang="zh-TW" altLang="en-US" sz="1200">
              <a:latin typeface="+mj-ea"/>
              <a:ea typeface="+mj-ea"/>
            </a:endParaRPr>
          </a:p>
          <a:p>
            <a:r>
              <a:rPr lang="en-US" altLang="zh-TW" sz="1200">
                <a:latin typeface="+mj-ea"/>
                <a:ea typeface="+mj-ea"/>
              </a:rPr>
              <a:t>Apple</a:t>
            </a:r>
            <a:r>
              <a:rPr lang="zh-TW" altLang="en-US" sz="1200">
                <a:latin typeface="+mj-ea"/>
                <a:ea typeface="+mj-ea"/>
              </a:rPr>
              <a:t>家族的兩個 </a:t>
            </a:r>
            <a:r>
              <a:rPr lang="en-US" altLang="zh-TW" sz="1200">
                <a:latin typeface="+mj-ea"/>
                <a:ea typeface="+mj-ea"/>
              </a:rPr>
              <a:t>AI </a:t>
            </a:r>
            <a:r>
              <a:rPr lang="zh-TW" altLang="en-US" sz="1200">
                <a:latin typeface="+mj-ea"/>
                <a:ea typeface="+mj-ea"/>
              </a:rPr>
              <a:t>系統的建構和調整過程。第一個語言算法系統擁有 </a:t>
            </a:r>
            <a:r>
              <a:rPr lang="en-US" altLang="zh-TW" sz="1200">
                <a:latin typeface="+mj-ea"/>
                <a:ea typeface="+mj-ea"/>
              </a:rPr>
              <a:t>30 </a:t>
            </a:r>
            <a:r>
              <a:rPr lang="zh-TW" altLang="en-US" sz="1200">
                <a:latin typeface="+mj-ea"/>
                <a:ea typeface="+mj-ea"/>
              </a:rPr>
              <a:t>億參數。第二個模型更大，可在私人雲端運算雲平台上運行。</a:t>
            </a:r>
          </a:p>
          <a:p>
            <a:endParaRPr lang="zh-TW" altLang="en-US" sz="1200">
              <a:latin typeface="+mj-ea"/>
              <a:ea typeface="+mj-ea"/>
            </a:endParaRPr>
          </a:p>
          <a:p>
            <a:r>
              <a:rPr lang="zh-TW" altLang="en-US" sz="1200">
                <a:latin typeface="+mj-ea"/>
                <a:ea typeface="+mj-ea"/>
              </a:rPr>
              <a:t>這兩項方案都是在</a:t>
            </a:r>
            <a:r>
              <a:rPr lang="en-US" altLang="zh-TW" sz="1200">
                <a:latin typeface="+mj-ea"/>
                <a:ea typeface="+mj-ea"/>
              </a:rPr>
              <a:t>Apple</a:t>
            </a:r>
            <a:r>
              <a:rPr lang="zh-TW" altLang="en-US" sz="1200">
                <a:latin typeface="+mj-ea"/>
                <a:ea typeface="+mj-ea"/>
              </a:rPr>
              <a:t>的「</a:t>
            </a:r>
            <a:r>
              <a:rPr lang="en-US" altLang="zh-TW" sz="1200">
                <a:latin typeface="+mj-ea"/>
                <a:ea typeface="+mj-ea"/>
              </a:rPr>
              <a:t>AXLearn</a:t>
            </a:r>
            <a:r>
              <a:rPr lang="zh-TW" altLang="en-US" sz="1200">
                <a:latin typeface="+mj-ea"/>
                <a:ea typeface="+mj-ea"/>
              </a:rPr>
              <a:t>框架」下進行訓練，該框架是 </a:t>
            </a:r>
            <a:r>
              <a:rPr lang="en-US" altLang="zh-TW" sz="1200">
                <a:latin typeface="+mj-ea"/>
                <a:ea typeface="+mj-ea"/>
              </a:rPr>
              <a:t>2023 </a:t>
            </a:r>
            <a:r>
              <a:rPr lang="zh-TW" altLang="en-US" sz="1200">
                <a:latin typeface="+mj-ea"/>
                <a:ea typeface="+mj-ea"/>
              </a:rPr>
              <a:t>年推出的開源項目。研發人員解釋，這種組合「讓我們能在各種本地訓練的硬體和雲端伺服器上，更高效地訓練模型。」</a:t>
            </a:r>
          </a:p>
        </p:txBody>
      </p:sp>
      <p:sp>
        <p:nvSpPr>
          <p:cNvPr id="12" name="文字方塊 11">
            <a:extLst>
              <a:ext uri="{FF2B5EF4-FFF2-40B4-BE49-F238E27FC236}">
                <a16:creationId xmlns:a16="http://schemas.microsoft.com/office/drawing/2014/main" id="{56E97E56-F29F-0669-AC14-FE4D28CCD692}"/>
              </a:ext>
            </a:extLst>
          </p:cNvPr>
          <p:cNvSpPr txBox="1"/>
          <p:nvPr/>
        </p:nvSpPr>
        <p:spPr>
          <a:xfrm>
            <a:off x="4350116" y="5878239"/>
            <a:ext cx="4572000" cy="215444"/>
          </a:xfrm>
          <a:prstGeom prst="rect">
            <a:avLst/>
          </a:prstGeom>
          <a:noFill/>
        </p:spPr>
        <p:txBody>
          <a:bodyPr wrap="square">
            <a:spAutoFit/>
          </a:bodyPr>
          <a:lstStyle/>
          <a:p>
            <a:r>
              <a:rPr lang="en-US" altLang="zh-TW" sz="800"/>
              <a:t>https://www.gq.com.tw/article/apple-intelligence-chatgpt4</a:t>
            </a:r>
            <a:endParaRPr lang="zh-TW" altLang="en-US" sz="800"/>
          </a:p>
        </p:txBody>
      </p:sp>
    </p:spTree>
    <p:extLst>
      <p:ext uri="{BB962C8B-B14F-4D97-AF65-F5344CB8AC3E}">
        <p14:creationId xmlns:p14="http://schemas.microsoft.com/office/powerpoint/2010/main" val="334269204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175E73-87CD-A439-2A5E-4BDE55EA03F1}"/>
              </a:ext>
            </a:extLst>
          </p:cNvPr>
          <p:cNvSpPr>
            <a:spLocks noGrp="1"/>
          </p:cNvSpPr>
          <p:nvPr>
            <p:ph type="title"/>
          </p:nvPr>
        </p:nvSpPr>
        <p:spPr/>
        <p:txBody>
          <a:bodyPr/>
          <a:lstStyle/>
          <a:p>
            <a:r>
              <a:rPr lang="zh-TW" altLang="en-US" b="1" i="0">
                <a:solidFill>
                  <a:srgbClr val="3F3F3F"/>
                </a:solidFill>
                <a:effectLst/>
                <a:latin typeface="Public Sans"/>
              </a:rPr>
              <a:t>最適合深度學習的 </a:t>
            </a:r>
            <a:r>
              <a:rPr lang="en-US" altLang="zh-TW" b="1" i="0">
                <a:solidFill>
                  <a:srgbClr val="3F3F3F"/>
                </a:solidFill>
                <a:effectLst/>
                <a:latin typeface="Public Sans"/>
              </a:rPr>
              <a:t>10 </a:t>
            </a:r>
            <a:r>
              <a:rPr lang="zh-TW" altLang="en-US" b="1" i="0">
                <a:solidFill>
                  <a:srgbClr val="3F3F3F"/>
                </a:solidFill>
                <a:effectLst/>
                <a:latin typeface="Public Sans"/>
              </a:rPr>
              <a:t>款 </a:t>
            </a:r>
            <a:r>
              <a:rPr lang="en-US" altLang="zh-TW" b="1" i="0">
                <a:solidFill>
                  <a:srgbClr val="3F3F3F"/>
                </a:solidFill>
                <a:effectLst/>
                <a:latin typeface="Public Sans"/>
              </a:rPr>
              <a:t>GPU</a:t>
            </a:r>
            <a:endParaRPr lang="zh-TW" altLang="en-US"/>
          </a:p>
        </p:txBody>
      </p:sp>
      <p:graphicFrame>
        <p:nvGraphicFramePr>
          <p:cNvPr id="4" name="內容版面配置區 3">
            <a:extLst>
              <a:ext uri="{FF2B5EF4-FFF2-40B4-BE49-F238E27FC236}">
                <a16:creationId xmlns:a16="http://schemas.microsoft.com/office/drawing/2014/main" id="{0A539D59-27B5-6C0A-9BFC-DBDC90A32F12}"/>
              </a:ext>
            </a:extLst>
          </p:cNvPr>
          <p:cNvGraphicFramePr>
            <a:graphicFrameLocks noGrp="1"/>
          </p:cNvGraphicFramePr>
          <p:nvPr>
            <p:ph idx="1"/>
            <p:extLst>
              <p:ext uri="{D42A27DB-BD31-4B8C-83A1-F6EECF244321}">
                <p14:modId xmlns:p14="http://schemas.microsoft.com/office/powerpoint/2010/main" val="205663874"/>
              </p:ext>
            </p:extLst>
          </p:nvPr>
        </p:nvGraphicFramePr>
        <p:xfrm>
          <a:off x="206882" y="1038621"/>
          <a:ext cx="8829615" cy="5512383"/>
        </p:xfrm>
        <a:graphic>
          <a:graphicData uri="http://schemas.openxmlformats.org/drawingml/2006/table">
            <a:tbl>
              <a:tblPr>
                <a:tableStyleId>{E269D01E-BC32-4049-B463-5C60D7B0CCD2}</a:tableStyleId>
              </a:tblPr>
              <a:tblGrid>
                <a:gridCol w="2207404">
                  <a:extLst>
                    <a:ext uri="{9D8B030D-6E8A-4147-A177-3AD203B41FA5}">
                      <a16:colId xmlns:a16="http://schemas.microsoft.com/office/drawing/2014/main" val="89520394"/>
                    </a:ext>
                  </a:extLst>
                </a:gridCol>
                <a:gridCol w="3580033">
                  <a:extLst>
                    <a:ext uri="{9D8B030D-6E8A-4147-A177-3AD203B41FA5}">
                      <a16:colId xmlns:a16="http://schemas.microsoft.com/office/drawing/2014/main" val="116867599"/>
                    </a:ext>
                  </a:extLst>
                </a:gridCol>
                <a:gridCol w="1675037">
                  <a:extLst>
                    <a:ext uri="{9D8B030D-6E8A-4147-A177-3AD203B41FA5}">
                      <a16:colId xmlns:a16="http://schemas.microsoft.com/office/drawing/2014/main" val="2372985765"/>
                    </a:ext>
                  </a:extLst>
                </a:gridCol>
                <a:gridCol w="1367141">
                  <a:extLst>
                    <a:ext uri="{9D8B030D-6E8A-4147-A177-3AD203B41FA5}">
                      <a16:colId xmlns:a16="http://schemas.microsoft.com/office/drawing/2014/main" val="184601121"/>
                    </a:ext>
                  </a:extLst>
                </a:gridCol>
              </a:tblGrid>
              <a:tr h="105714">
                <a:tc>
                  <a:txBody>
                    <a:bodyPr/>
                    <a:lstStyle/>
                    <a:p>
                      <a:pPr algn="l"/>
                      <a:r>
                        <a:rPr lang="en-US" sz="1200" b="1">
                          <a:effectLst/>
                        </a:rPr>
                        <a:t>GPU</a:t>
                      </a:r>
                    </a:p>
                  </a:txBody>
                  <a:tcPr marL="26810" marR="26810" marT="13405" marB="13405" anchor="ctr">
                    <a:solidFill>
                      <a:srgbClr val="7030A0"/>
                    </a:solidFill>
                  </a:tcPr>
                </a:tc>
                <a:tc>
                  <a:txBody>
                    <a:bodyPr/>
                    <a:lstStyle/>
                    <a:p>
                      <a:pPr algn="l"/>
                      <a:r>
                        <a:rPr lang="en-US" sz="1200" b="1">
                          <a:effectLst/>
                        </a:rPr>
                        <a:t>FPP</a:t>
                      </a:r>
                    </a:p>
                  </a:txBody>
                  <a:tcPr marL="26810" marR="26810" marT="13405" marB="13405" anchor="ctr">
                    <a:solidFill>
                      <a:srgbClr val="002060"/>
                    </a:solidFill>
                  </a:tcPr>
                </a:tc>
                <a:tc>
                  <a:txBody>
                    <a:bodyPr/>
                    <a:lstStyle/>
                    <a:p>
                      <a:pPr algn="l"/>
                      <a:r>
                        <a:rPr lang="en-US" sz="1200" b="1">
                          <a:effectLst/>
                        </a:rPr>
                        <a:t>Memory</a:t>
                      </a:r>
                    </a:p>
                  </a:txBody>
                  <a:tcPr marL="26810" marR="26810" marT="13405" marB="13405" anchor="ctr">
                    <a:solidFill>
                      <a:srgbClr val="7030A0"/>
                    </a:solidFill>
                  </a:tcPr>
                </a:tc>
                <a:tc>
                  <a:txBody>
                    <a:bodyPr/>
                    <a:lstStyle/>
                    <a:p>
                      <a:pPr algn="l"/>
                      <a:r>
                        <a:rPr lang="en-US" sz="1200" b="1">
                          <a:effectLst/>
                        </a:rPr>
                        <a:t>Bandwidth</a:t>
                      </a:r>
                    </a:p>
                  </a:txBody>
                  <a:tcPr marL="26810" marR="26810" marT="13405" marB="13405" anchor="ctr">
                    <a:solidFill>
                      <a:srgbClr val="7030A0"/>
                    </a:solidFill>
                  </a:tcPr>
                </a:tc>
                <a:extLst>
                  <a:ext uri="{0D108BD9-81ED-4DB2-BD59-A6C34878D82A}">
                    <a16:rowId xmlns:a16="http://schemas.microsoft.com/office/drawing/2014/main" val="4249675811"/>
                  </a:ext>
                </a:extLst>
              </a:tr>
              <a:tr h="502141">
                <a:tc>
                  <a:txBody>
                    <a:bodyPr/>
                    <a:lstStyle/>
                    <a:p>
                      <a:pPr fontAlgn="t"/>
                      <a:r>
                        <a:rPr lang="en-US" sz="1200">
                          <a:effectLst/>
                        </a:rPr>
                        <a:t>1. NVIDIA </a:t>
                      </a:r>
                      <a:r>
                        <a:rPr lang="en-US" sz="1200">
                          <a:solidFill>
                            <a:srgbClr val="FFFF00"/>
                          </a:solidFill>
                          <a:effectLst/>
                        </a:rPr>
                        <a:t>H100</a:t>
                      </a:r>
                      <a:r>
                        <a:rPr lang="en-US" sz="1200">
                          <a:effectLst/>
                        </a:rPr>
                        <a:t> NVL</a:t>
                      </a:r>
                    </a:p>
                  </a:txBody>
                  <a:tcPr marL="26810" marR="26810" marT="13405" marB="13405">
                    <a:solidFill>
                      <a:srgbClr val="7030A0"/>
                    </a:solidFill>
                  </a:tcPr>
                </a:tc>
                <a:tc>
                  <a:txBody>
                    <a:bodyPr/>
                    <a:lstStyle/>
                    <a:p>
                      <a:pPr fontAlgn="t"/>
                      <a:r>
                        <a:rPr lang="en-US" sz="1200">
                          <a:effectLst/>
                        </a:rPr>
                        <a:t>FP16 -</a:t>
                      </a:r>
                      <a:r>
                        <a:rPr lang="en-US" sz="1200">
                          <a:solidFill>
                            <a:srgbClr val="FFC000"/>
                          </a:solidFill>
                          <a:effectLst/>
                        </a:rPr>
                        <a:t> 3,958 TFLOP </a:t>
                      </a:r>
                    </a:p>
                    <a:p>
                      <a:pPr fontAlgn="t"/>
                      <a:r>
                        <a:rPr lang="en-US" sz="1200">
                          <a:effectLst/>
                        </a:rPr>
                        <a:t>FP32 - 134 TFLOPS </a:t>
                      </a:r>
                    </a:p>
                    <a:p>
                      <a:pPr fontAlgn="t"/>
                      <a:r>
                        <a:rPr lang="en-US" sz="1200">
                          <a:effectLst/>
                        </a:rPr>
                        <a:t>FP64 - 134 TFLOPS</a:t>
                      </a:r>
                    </a:p>
                  </a:txBody>
                  <a:tcPr marL="26810" marR="26810" marT="13405" marB="13405">
                    <a:solidFill>
                      <a:srgbClr val="002060"/>
                    </a:solidFill>
                  </a:tcPr>
                </a:tc>
                <a:tc>
                  <a:txBody>
                    <a:bodyPr/>
                    <a:lstStyle/>
                    <a:p>
                      <a:pPr fontAlgn="t"/>
                      <a:r>
                        <a:rPr lang="en-US" sz="1200">
                          <a:effectLst/>
                        </a:rPr>
                        <a:t>188 GB HBM3</a:t>
                      </a:r>
                    </a:p>
                  </a:txBody>
                  <a:tcPr marL="26810" marR="26810" marT="13405" marB="13405">
                    <a:solidFill>
                      <a:srgbClr val="7030A0"/>
                    </a:solidFill>
                  </a:tcPr>
                </a:tc>
                <a:tc>
                  <a:txBody>
                    <a:bodyPr/>
                    <a:lstStyle/>
                    <a:p>
                      <a:pPr fontAlgn="t"/>
                      <a:r>
                        <a:rPr lang="en-US" sz="1200">
                          <a:effectLst/>
                        </a:rPr>
                        <a:t>7.8 TB/s</a:t>
                      </a:r>
                    </a:p>
                  </a:txBody>
                  <a:tcPr marL="26810" marR="26810" marT="13405" marB="13405">
                    <a:solidFill>
                      <a:srgbClr val="7030A0"/>
                    </a:solidFill>
                  </a:tcPr>
                </a:tc>
                <a:extLst>
                  <a:ext uri="{0D108BD9-81ED-4DB2-BD59-A6C34878D82A}">
                    <a16:rowId xmlns:a16="http://schemas.microsoft.com/office/drawing/2014/main" val="4200230969"/>
                  </a:ext>
                </a:extLst>
              </a:tr>
              <a:tr h="502141">
                <a:tc>
                  <a:txBody>
                    <a:bodyPr/>
                    <a:lstStyle/>
                    <a:p>
                      <a:pPr fontAlgn="t"/>
                      <a:r>
                        <a:rPr lang="nn-NO" sz="1200">
                          <a:effectLst/>
                        </a:rPr>
                        <a:t>2. AMD Radeon Instinct MI300</a:t>
                      </a:r>
                    </a:p>
                  </a:txBody>
                  <a:tcPr marL="26810" marR="26810" marT="13405" marB="13405">
                    <a:solidFill>
                      <a:srgbClr val="7030A0"/>
                    </a:solidFill>
                  </a:tcPr>
                </a:tc>
                <a:tc>
                  <a:txBody>
                    <a:bodyPr/>
                    <a:lstStyle/>
                    <a:p>
                      <a:pPr fontAlgn="t"/>
                      <a:r>
                        <a:rPr lang="en-US" sz="1200">
                          <a:effectLst/>
                        </a:rPr>
                        <a:t>FP16 - </a:t>
                      </a:r>
                      <a:r>
                        <a:rPr lang="en-US" sz="1200">
                          <a:solidFill>
                            <a:srgbClr val="FFFF00"/>
                          </a:solidFill>
                          <a:effectLst/>
                        </a:rPr>
                        <a:t>383</a:t>
                      </a:r>
                      <a:r>
                        <a:rPr lang="en-US" sz="1200">
                          <a:effectLst/>
                        </a:rPr>
                        <a:t> TFLOPS </a:t>
                      </a:r>
                    </a:p>
                    <a:p>
                      <a:pPr fontAlgn="t"/>
                      <a:r>
                        <a:rPr lang="en-US" sz="1200">
                          <a:effectLst/>
                        </a:rPr>
                        <a:t>FP32 - 47.87 TFLOPS </a:t>
                      </a:r>
                    </a:p>
                    <a:p>
                      <a:pPr fontAlgn="t"/>
                      <a:r>
                        <a:rPr lang="en-US" sz="1200">
                          <a:effectLst/>
                        </a:rPr>
                        <a:t>FP64 - 47.87 TFLOPS</a:t>
                      </a:r>
                    </a:p>
                  </a:txBody>
                  <a:tcPr marL="26810" marR="26810" marT="13405" marB="13405">
                    <a:solidFill>
                      <a:srgbClr val="002060"/>
                    </a:solidFill>
                  </a:tcPr>
                </a:tc>
                <a:tc>
                  <a:txBody>
                    <a:bodyPr/>
                    <a:lstStyle/>
                    <a:p>
                      <a:pPr fontAlgn="t"/>
                      <a:r>
                        <a:rPr lang="en-US" sz="1200">
                          <a:effectLst/>
                        </a:rPr>
                        <a:t>128 GB HBM2e</a:t>
                      </a:r>
                    </a:p>
                  </a:txBody>
                  <a:tcPr marL="26810" marR="26810" marT="13405" marB="13405">
                    <a:solidFill>
                      <a:srgbClr val="7030A0"/>
                    </a:solidFill>
                  </a:tcPr>
                </a:tc>
                <a:tc>
                  <a:txBody>
                    <a:bodyPr/>
                    <a:lstStyle/>
                    <a:p>
                      <a:pPr fontAlgn="t"/>
                      <a:r>
                        <a:rPr lang="en-US" sz="1200">
                          <a:effectLst/>
                        </a:rPr>
                        <a:t>5.3 TB/s</a:t>
                      </a:r>
                    </a:p>
                  </a:txBody>
                  <a:tcPr marL="26810" marR="26810" marT="13405" marB="13405">
                    <a:solidFill>
                      <a:srgbClr val="7030A0"/>
                    </a:solidFill>
                  </a:tcPr>
                </a:tc>
                <a:extLst>
                  <a:ext uri="{0D108BD9-81ED-4DB2-BD59-A6C34878D82A}">
                    <a16:rowId xmlns:a16="http://schemas.microsoft.com/office/drawing/2014/main" val="2478124435"/>
                  </a:ext>
                </a:extLst>
              </a:tr>
              <a:tr h="502141">
                <a:tc>
                  <a:txBody>
                    <a:bodyPr/>
                    <a:lstStyle/>
                    <a:p>
                      <a:pPr fontAlgn="t"/>
                      <a:r>
                        <a:rPr lang="pt-BR" sz="1200">
                          <a:effectLst/>
                        </a:rPr>
                        <a:t>3. NVIDIA </a:t>
                      </a:r>
                      <a:r>
                        <a:rPr lang="pt-BR" sz="1200">
                          <a:solidFill>
                            <a:srgbClr val="FFFF00"/>
                          </a:solidFill>
                          <a:effectLst/>
                        </a:rPr>
                        <a:t>A100</a:t>
                      </a:r>
                      <a:r>
                        <a:rPr lang="pt-BR" sz="1200">
                          <a:effectLst/>
                        </a:rPr>
                        <a:t> Tensor Core</a:t>
                      </a:r>
                    </a:p>
                  </a:txBody>
                  <a:tcPr marL="26810" marR="26810" marT="13405" marB="13405">
                    <a:solidFill>
                      <a:srgbClr val="7030A0"/>
                    </a:solidFill>
                  </a:tcPr>
                </a:tc>
                <a:tc>
                  <a:txBody>
                    <a:bodyPr/>
                    <a:lstStyle/>
                    <a:p>
                      <a:pPr fontAlgn="t"/>
                      <a:r>
                        <a:rPr lang="en-US" sz="1200">
                          <a:effectLst/>
                        </a:rPr>
                        <a:t>FP16 - 19.5TFLOPS </a:t>
                      </a:r>
                    </a:p>
                    <a:p>
                      <a:pPr fontAlgn="t"/>
                      <a:r>
                        <a:rPr lang="en-US" sz="1200">
                          <a:effectLst/>
                        </a:rPr>
                        <a:t>FP32 - </a:t>
                      </a:r>
                      <a:r>
                        <a:rPr lang="en-US" sz="1200">
                          <a:solidFill>
                            <a:srgbClr val="FFFF00"/>
                          </a:solidFill>
                          <a:effectLst/>
                        </a:rPr>
                        <a:t>156 </a:t>
                      </a:r>
                      <a:r>
                        <a:rPr lang="en-US" sz="1200">
                          <a:effectLst/>
                        </a:rPr>
                        <a:t>TFLOPS </a:t>
                      </a:r>
                    </a:p>
                    <a:p>
                      <a:pPr fontAlgn="t"/>
                      <a:r>
                        <a:rPr lang="en-US" sz="1200">
                          <a:effectLst/>
                        </a:rPr>
                        <a:t>FP64 - 19.5 TFLOPS</a:t>
                      </a:r>
                    </a:p>
                  </a:txBody>
                  <a:tcPr marL="26810" marR="26810" marT="13405" marB="13405">
                    <a:solidFill>
                      <a:srgbClr val="002060"/>
                    </a:solidFill>
                  </a:tcPr>
                </a:tc>
                <a:tc>
                  <a:txBody>
                    <a:bodyPr/>
                    <a:lstStyle/>
                    <a:p>
                      <a:pPr fontAlgn="t"/>
                      <a:r>
                        <a:rPr lang="en-US" sz="1200">
                          <a:solidFill>
                            <a:srgbClr val="FFFF00"/>
                          </a:solidFill>
                          <a:effectLst/>
                        </a:rPr>
                        <a:t>80 GB </a:t>
                      </a:r>
                      <a:r>
                        <a:rPr lang="en-US" sz="1200">
                          <a:effectLst/>
                        </a:rPr>
                        <a:t>HBM2e</a:t>
                      </a:r>
                    </a:p>
                  </a:txBody>
                  <a:tcPr marL="26810" marR="26810" marT="13405" marB="13405">
                    <a:solidFill>
                      <a:srgbClr val="7030A0"/>
                    </a:solidFill>
                  </a:tcPr>
                </a:tc>
                <a:tc>
                  <a:txBody>
                    <a:bodyPr/>
                    <a:lstStyle/>
                    <a:p>
                      <a:pPr fontAlgn="t"/>
                      <a:r>
                        <a:rPr lang="en-US" sz="1200">
                          <a:effectLst/>
                        </a:rPr>
                        <a:t>2TB/s</a:t>
                      </a:r>
                    </a:p>
                  </a:txBody>
                  <a:tcPr marL="26810" marR="26810" marT="13405" marB="13405">
                    <a:solidFill>
                      <a:srgbClr val="7030A0"/>
                    </a:solidFill>
                  </a:tcPr>
                </a:tc>
                <a:extLst>
                  <a:ext uri="{0D108BD9-81ED-4DB2-BD59-A6C34878D82A}">
                    <a16:rowId xmlns:a16="http://schemas.microsoft.com/office/drawing/2014/main" val="892241356"/>
                  </a:ext>
                </a:extLst>
              </a:tr>
              <a:tr h="502141">
                <a:tc>
                  <a:txBody>
                    <a:bodyPr/>
                    <a:lstStyle/>
                    <a:p>
                      <a:pPr fontAlgn="t"/>
                      <a:r>
                        <a:rPr lang="pt-BR" sz="1200">
                          <a:effectLst/>
                        </a:rPr>
                        <a:t>4. NVIDIA GeForce </a:t>
                      </a:r>
                      <a:r>
                        <a:rPr lang="pt-BR" sz="1200">
                          <a:solidFill>
                            <a:srgbClr val="FFFF00"/>
                          </a:solidFill>
                          <a:effectLst/>
                        </a:rPr>
                        <a:t>RTX 4090</a:t>
                      </a:r>
                    </a:p>
                  </a:txBody>
                  <a:tcPr marL="26810" marR="26810" marT="13405" marB="13405">
                    <a:solidFill>
                      <a:srgbClr val="7030A0"/>
                    </a:solidFill>
                  </a:tcPr>
                </a:tc>
                <a:tc>
                  <a:txBody>
                    <a:bodyPr/>
                    <a:lstStyle/>
                    <a:p>
                      <a:pPr fontAlgn="t"/>
                      <a:r>
                        <a:rPr lang="en-US" sz="1200">
                          <a:effectLst/>
                        </a:rPr>
                        <a:t>FP16 - </a:t>
                      </a:r>
                      <a:r>
                        <a:rPr lang="en-US" sz="1200">
                          <a:solidFill>
                            <a:srgbClr val="FFC000"/>
                          </a:solidFill>
                          <a:effectLst/>
                        </a:rPr>
                        <a:t>82.58</a:t>
                      </a:r>
                      <a:r>
                        <a:rPr lang="en-US" sz="1200">
                          <a:effectLst/>
                        </a:rPr>
                        <a:t> TFLOPS </a:t>
                      </a:r>
                    </a:p>
                    <a:p>
                      <a:pPr fontAlgn="t"/>
                      <a:r>
                        <a:rPr lang="en-US" sz="1200">
                          <a:effectLst/>
                        </a:rPr>
                        <a:t>FP32 - 82.58 TFLOPS </a:t>
                      </a:r>
                    </a:p>
                    <a:p>
                      <a:pPr fontAlgn="t"/>
                      <a:r>
                        <a:rPr lang="en-US" sz="1200">
                          <a:effectLst/>
                        </a:rPr>
                        <a:t>FP64 - 1,290 GFLOPS</a:t>
                      </a:r>
                    </a:p>
                  </a:txBody>
                  <a:tcPr marL="26810" marR="26810" marT="13405" marB="13405">
                    <a:solidFill>
                      <a:srgbClr val="002060"/>
                    </a:solidFill>
                  </a:tcPr>
                </a:tc>
                <a:tc>
                  <a:txBody>
                    <a:bodyPr/>
                    <a:lstStyle/>
                    <a:p>
                      <a:pPr fontAlgn="t"/>
                      <a:r>
                        <a:rPr lang="en-US" sz="1200">
                          <a:effectLst/>
                        </a:rPr>
                        <a:t>24 GB GDDR6X</a:t>
                      </a:r>
                    </a:p>
                  </a:txBody>
                  <a:tcPr marL="26810" marR="26810" marT="13405" marB="13405">
                    <a:solidFill>
                      <a:srgbClr val="7030A0"/>
                    </a:solidFill>
                  </a:tcPr>
                </a:tc>
                <a:tc>
                  <a:txBody>
                    <a:bodyPr/>
                    <a:lstStyle/>
                    <a:p>
                      <a:pPr fontAlgn="t"/>
                      <a:r>
                        <a:rPr lang="en-US" sz="1200">
                          <a:solidFill>
                            <a:srgbClr val="FFFF00"/>
                          </a:solidFill>
                          <a:effectLst/>
                        </a:rPr>
                        <a:t>1TB/s</a:t>
                      </a:r>
                    </a:p>
                  </a:txBody>
                  <a:tcPr marL="26810" marR="26810" marT="13405" marB="13405">
                    <a:solidFill>
                      <a:srgbClr val="7030A0"/>
                    </a:solidFill>
                  </a:tcPr>
                </a:tc>
                <a:extLst>
                  <a:ext uri="{0D108BD9-81ED-4DB2-BD59-A6C34878D82A}">
                    <a16:rowId xmlns:a16="http://schemas.microsoft.com/office/drawing/2014/main" val="2204429808"/>
                  </a:ext>
                </a:extLst>
              </a:tr>
              <a:tr h="502141">
                <a:tc>
                  <a:txBody>
                    <a:bodyPr/>
                    <a:lstStyle/>
                    <a:p>
                      <a:pPr fontAlgn="t"/>
                      <a:r>
                        <a:rPr lang="pt-BR" sz="1200">
                          <a:effectLst/>
                        </a:rPr>
                        <a:t>5. NVIDIA Quadro RTX 8000</a:t>
                      </a:r>
                    </a:p>
                  </a:txBody>
                  <a:tcPr marL="26810" marR="26810" marT="13405" marB="13405">
                    <a:solidFill>
                      <a:srgbClr val="7030A0"/>
                    </a:solidFill>
                  </a:tcPr>
                </a:tc>
                <a:tc>
                  <a:txBody>
                    <a:bodyPr/>
                    <a:lstStyle/>
                    <a:p>
                      <a:pPr fontAlgn="t"/>
                      <a:r>
                        <a:rPr lang="en-US" sz="1200">
                          <a:effectLst/>
                        </a:rPr>
                        <a:t>FP16 - 32.62 TFLOPS FP32 - 16.31 TFLOPS FP64 - 509.8 GFLOPS</a:t>
                      </a:r>
                    </a:p>
                  </a:txBody>
                  <a:tcPr marL="26810" marR="26810" marT="13405" marB="13405">
                    <a:solidFill>
                      <a:srgbClr val="002060"/>
                    </a:solidFill>
                  </a:tcPr>
                </a:tc>
                <a:tc>
                  <a:txBody>
                    <a:bodyPr/>
                    <a:lstStyle/>
                    <a:p>
                      <a:pPr fontAlgn="t"/>
                      <a:r>
                        <a:rPr lang="en-US" sz="1200">
                          <a:effectLst/>
                        </a:rPr>
                        <a:t>48 GB GDDR6</a:t>
                      </a:r>
                    </a:p>
                  </a:txBody>
                  <a:tcPr marL="26810" marR="26810" marT="13405" marB="13405">
                    <a:solidFill>
                      <a:srgbClr val="7030A0"/>
                    </a:solidFill>
                  </a:tcPr>
                </a:tc>
                <a:tc>
                  <a:txBody>
                    <a:bodyPr/>
                    <a:lstStyle/>
                    <a:p>
                      <a:pPr fontAlgn="t"/>
                      <a:r>
                        <a:rPr lang="en-US" sz="1200">
                          <a:effectLst/>
                        </a:rPr>
                        <a:t>672 GB/sec</a:t>
                      </a:r>
                    </a:p>
                  </a:txBody>
                  <a:tcPr marL="26810" marR="26810" marT="13405" marB="13405">
                    <a:solidFill>
                      <a:srgbClr val="7030A0"/>
                    </a:solidFill>
                  </a:tcPr>
                </a:tc>
                <a:extLst>
                  <a:ext uri="{0D108BD9-81ED-4DB2-BD59-A6C34878D82A}">
                    <a16:rowId xmlns:a16="http://schemas.microsoft.com/office/drawing/2014/main" val="1322438601"/>
                  </a:ext>
                </a:extLst>
              </a:tr>
              <a:tr h="502141">
                <a:tc>
                  <a:txBody>
                    <a:bodyPr/>
                    <a:lstStyle/>
                    <a:p>
                      <a:pPr fontAlgn="t"/>
                      <a:r>
                        <a:rPr lang="en-US" sz="1200">
                          <a:effectLst/>
                        </a:rPr>
                        <a:t>6. NVIDIA RTX </a:t>
                      </a:r>
                      <a:r>
                        <a:rPr lang="en-US" sz="1200">
                          <a:solidFill>
                            <a:srgbClr val="FFFF00"/>
                          </a:solidFill>
                          <a:effectLst/>
                        </a:rPr>
                        <a:t>A6000</a:t>
                      </a:r>
                    </a:p>
                  </a:txBody>
                  <a:tcPr marL="26810" marR="26810" marT="13405" marB="13405">
                    <a:solidFill>
                      <a:srgbClr val="7030A0"/>
                    </a:solidFill>
                  </a:tcPr>
                </a:tc>
                <a:tc>
                  <a:txBody>
                    <a:bodyPr/>
                    <a:lstStyle/>
                    <a:p>
                      <a:pPr fontAlgn="t"/>
                      <a:r>
                        <a:rPr lang="en-US" sz="1200">
                          <a:effectLst/>
                        </a:rPr>
                        <a:t>FP16 - 38.71 TFLOPS </a:t>
                      </a:r>
                    </a:p>
                    <a:p>
                      <a:pPr fontAlgn="t"/>
                      <a:r>
                        <a:rPr lang="en-US" sz="1200">
                          <a:effectLst/>
                        </a:rPr>
                        <a:t>FP32 - 38.71 TFLOPS </a:t>
                      </a:r>
                    </a:p>
                    <a:p>
                      <a:pPr fontAlgn="t"/>
                      <a:r>
                        <a:rPr lang="en-US" sz="1200">
                          <a:effectLst/>
                        </a:rPr>
                        <a:t>FP64 - 604.8 GLOPS</a:t>
                      </a:r>
                    </a:p>
                  </a:txBody>
                  <a:tcPr marL="26810" marR="26810" marT="13405" marB="13405">
                    <a:solidFill>
                      <a:srgbClr val="002060"/>
                    </a:solidFill>
                  </a:tcPr>
                </a:tc>
                <a:tc>
                  <a:txBody>
                    <a:bodyPr/>
                    <a:lstStyle/>
                    <a:p>
                      <a:pPr fontAlgn="t"/>
                      <a:r>
                        <a:rPr lang="en-US" sz="1200">
                          <a:solidFill>
                            <a:srgbClr val="FFFF00"/>
                          </a:solidFill>
                          <a:effectLst/>
                        </a:rPr>
                        <a:t>48 GB </a:t>
                      </a:r>
                      <a:r>
                        <a:rPr lang="en-US" sz="1200">
                          <a:effectLst/>
                        </a:rPr>
                        <a:t>GDDR6</a:t>
                      </a:r>
                    </a:p>
                  </a:txBody>
                  <a:tcPr marL="26810" marR="26810" marT="13405" marB="13405">
                    <a:solidFill>
                      <a:srgbClr val="7030A0"/>
                    </a:solidFill>
                  </a:tcPr>
                </a:tc>
                <a:tc>
                  <a:txBody>
                    <a:bodyPr/>
                    <a:lstStyle/>
                    <a:p>
                      <a:pPr fontAlgn="t"/>
                      <a:r>
                        <a:rPr lang="en-US" sz="1200">
                          <a:effectLst/>
                        </a:rPr>
                        <a:t>768 GB/s</a:t>
                      </a:r>
                    </a:p>
                  </a:txBody>
                  <a:tcPr marL="26810" marR="26810" marT="13405" marB="13405">
                    <a:solidFill>
                      <a:srgbClr val="7030A0"/>
                    </a:solidFill>
                  </a:tcPr>
                </a:tc>
                <a:extLst>
                  <a:ext uri="{0D108BD9-81ED-4DB2-BD59-A6C34878D82A}">
                    <a16:rowId xmlns:a16="http://schemas.microsoft.com/office/drawing/2014/main" val="3202455301"/>
                  </a:ext>
                </a:extLst>
              </a:tr>
              <a:tr h="502141">
                <a:tc>
                  <a:txBody>
                    <a:bodyPr/>
                    <a:lstStyle/>
                    <a:p>
                      <a:pPr fontAlgn="t"/>
                      <a:r>
                        <a:rPr lang="pt-BR" sz="1200">
                          <a:effectLst/>
                        </a:rPr>
                        <a:t>7. NVIDIA GeForce </a:t>
                      </a:r>
                      <a:r>
                        <a:rPr lang="pt-BR" sz="1200">
                          <a:solidFill>
                            <a:srgbClr val="FFFF00"/>
                          </a:solidFill>
                          <a:effectLst/>
                        </a:rPr>
                        <a:t>RTX 3090 Ti</a:t>
                      </a:r>
                    </a:p>
                  </a:txBody>
                  <a:tcPr marL="26810" marR="26810" marT="13405" marB="13405">
                    <a:solidFill>
                      <a:srgbClr val="7030A0"/>
                    </a:solidFill>
                  </a:tcPr>
                </a:tc>
                <a:tc>
                  <a:txBody>
                    <a:bodyPr/>
                    <a:lstStyle/>
                    <a:p>
                      <a:pPr fontAlgn="t"/>
                      <a:r>
                        <a:rPr lang="en-US" sz="1200">
                          <a:effectLst/>
                        </a:rPr>
                        <a:t>FP16 - 40 TFLOPS </a:t>
                      </a:r>
                    </a:p>
                    <a:p>
                      <a:pPr fontAlgn="t"/>
                      <a:r>
                        <a:rPr lang="en-US" sz="1200">
                          <a:effectLst/>
                        </a:rPr>
                        <a:t>FP32 - 40 TFLOPS </a:t>
                      </a:r>
                    </a:p>
                    <a:p>
                      <a:pPr fontAlgn="t"/>
                      <a:r>
                        <a:rPr lang="en-US" sz="1200">
                          <a:effectLst/>
                        </a:rPr>
                        <a:t>FP64 - 625 GFLOPS</a:t>
                      </a:r>
                    </a:p>
                  </a:txBody>
                  <a:tcPr marL="26810" marR="26810" marT="13405" marB="13405">
                    <a:solidFill>
                      <a:srgbClr val="002060"/>
                    </a:solidFill>
                  </a:tcPr>
                </a:tc>
                <a:tc>
                  <a:txBody>
                    <a:bodyPr/>
                    <a:lstStyle/>
                    <a:p>
                      <a:pPr fontAlgn="t"/>
                      <a:r>
                        <a:rPr lang="en-US" sz="1200">
                          <a:solidFill>
                            <a:srgbClr val="FFFF00"/>
                          </a:solidFill>
                          <a:effectLst/>
                        </a:rPr>
                        <a:t>24 GB </a:t>
                      </a:r>
                      <a:r>
                        <a:rPr lang="en-US" sz="1200">
                          <a:effectLst/>
                        </a:rPr>
                        <a:t>GDDR6X</a:t>
                      </a:r>
                    </a:p>
                  </a:txBody>
                  <a:tcPr marL="26810" marR="26810" marT="13405" marB="13405">
                    <a:solidFill>
                      <a:srgbClr val="7030A0"/>
                    </a:solidFill>
                  </a:tcPr>
                </a:tc>
                <a:tc>
                  <a:txBody>
                    <a:bodyPr/>
                    <a:lstStyle/>
                    <a:p>
                      <a:pPr fontAlgn="t"/>
                      <a:r>
                        <a:rPr lang="en-US" sz="1200">
                          <a:effectLst/>
                        </a:rPr>
                        <a:t>100 GB/s</a:t>
                      </a:r>
                    </a:p>
                  </a:txBody>
                  <a:tcPr marL="26810" marR="26810" marT="13405" marB="13405">
                    <a:solidFill>
                      <a:srgbClr val="7030A0"/>
                    </a:solidFill>
                  </a:tcPr>
                </a:tc>
                <a:extLst>
                  <a:ext uri="{0D108BD9-81ED-4DB2-BD59-A6C34878D82A}">
                    <a16:rowId xmlns:a16="http://schemas.microsoft.com/office/drawing/2014/main" val="1705659075"/>
                  </a:ext>
                </a:extLst>
              </a:tr>
              <a:tr h="502141">
                <a:tc>
                  <a:txBody>
                    <a:bodyPr/>
                    <a:lstStyle/>
                    <a:p>
                      <a:pPr fontAlgn="t"/>
                      <a:r>
                        <a:rPr lang="pt-BR" sz="1200">
                          <a:effectLst/>
                        </a:rPr>
                        <a:t>8. NVIDIA GeForce </a:t>
                      </a:r>
                      <a:r>
                        <a:rPr lang="pt-BR" sz="1200">
                          <a:solidFill>
                            <a:srgbClr val="FFFF00"/>
                          </a:solidFill>
                          <a:effectLst/>
                        </a:rPr>
                        <a:t>RTX 4070</a:t>
                      </a:r>
                    </a:p>
                  </a:txBody>
                  <a:tcPr marL="26810" marR="26810" marT="13405" marB="13405">
                    <a:solidFill>
                      <a:srgbClr val="7030A0"/>
                    </a:solidFill>
                  </a:tcPr>
                </a:tc>
                <a:tc>
                  <a:txBody>
                    <a:bodyPr/>
                    <a:lstStyle/>
                    <a:p>
                      <a:pPr fontAlgn="t"/>
                      <a:r>
                        <a:rPr lang="en-US" sz="1200">
                          <a:effectLst/>
                        </a:rPr>
                        <a:t>FP16 - 29.15 TFLOPS FP32 - 29.15 TFLOPS FP64 - 455.4 GFLOPS</a:t>
                      </a:r>
                    </a:p>
                  </a:txBody>
                  <a:tcPr marL="26810" marR="26810" marT="13405" marB="13405">
                    <a:solidFill>
                      <a:srgbClr val="002060"/>
                    </a:solidFill>
                  </a:tcPr>
                </a:tc>
                <a:tc>
                  <a:txBody>
                    <a:bodyPr/>
                    <a:lstStyle/>
                    <a:p>
                      <a:pPr fontAlgn="t"/>
                      <a:r>
                        <a:rPr lang="en-US" sz="1200">
                          <a:effectLst/>
                        </a:rPr>
                        <a:t>12 GB GDDR6X</a:t>
                      </a:r>
                    </a:p>
                  </a:txBody>
                  <a:tcPr marL="26810" marR="26810" marT="13405" marB="13405">
                    <a:solidFill>
                      <a:srgbClr val="7030A0"/>
                    </a:solidFill>
                  </a:tcPr>
                </a:tc>
                <a:tc>
                  <a:txBody>
                    <a:bodyPr/>
                    <a:lstStyle/>
                    <a:p>
                      <a:pPr fontAlgn="t"/>
                      <a:r>
                        <a:rPr lang="en-US" sz="1200">
                          <a:effectLst/>
                        </a:rPr>
                        <a:t>504.2 GB/s</a:t>
                      </a:r>
                    </a:p>
                  </a:txBody>
                  <a:tcPr marL="26810" marR="26810" marT="13405" marB="13405">
                    <a:solidFill>
                      <a:srgbClr val="7030A0"/>
                    </a:solidFill>
                  </a:tcPr>
                </a:tc>
                <a:extLst>
                  <a:ext uri="{0D108BD9-81ED-4DB2-BD59-A6C34878D82A}">
                    <a16:rowId xmlns:a16="http://schemas.microsoft.com/office/drawing/2014/main" val="453419960"/>
                  </a:ext>
                </a:extLst>
              </a:tr>
              <a:tr h="343570">
                <a:tc>
                  <a:txBody>
                    <a:bodyPr/>
                    <a:lstStyle/>
                    <a:p>
                      <a:pPr fontAlgn="t"/>
                      <a:r>
                        <a:rPr lang="pl-PL" sz="1200">
                          <a:effectLst/>
                        </a:rPr>
                        <a:t>9. Google TPU v4 Pod</a:t>
                      </a:r>
                    </a:p>
                  </a:txBody>
                  <a:tcPr marL="26810" marR="26810" marT="13405" marB="13405">
                    <a:solidFill>
                      <a:srgbClr val="7030A0"/>
                    </a:solidFill>
                  </a:tcPr>
                </a:tc>
                <a:tc>
                  <a:txBody>
                    <a:bodyPr/>
                    <a:lstStyle/>
                    <a:p>
                      <a:pPr fontAlgn="t"/>
                      <a:r>
                        <a:rPr lang="en-US" sz="1200">
                          <a:effectLst/>
                        </a:rPr>
                        <a:t>bf 16 - 297 TFLOPS Int 8 - 393 TFLOPS</a:t>
                      </a:r>
                    </a:p>
                  </a:txBody>
                  <a:tcPr marL="26810" marR="26810" marT="13405" marB="13405">
                    <a:solidFill>
                      <a:srgbClr val="002060"/>
                    </a:solidFill>
                  </a:tcPr>
                </a:tc>
                <a:tc>
                  <a:txBody>
                    <a:bodyPr/>
                    <a:lstStyle/>
                    <a:p>
                      <a:pPr fontAlgn="t"/>
                      <a:r>
                        <a:rPr lang="en-US" sz="1200">
                          <a:effectLst/>
                        </a:rPr>
                        <a:t>Different storage options</a:t>
                      </a:r>
                    </a:p>
                  </a:txBody>
                  <a:tcPr marL="26810" marR="26810" marT="13405" marB="13405">
                    <a:solidFill>
                      <a:srgbClr val="7030A0"/>
                    </a:solidFill>
                  </a:tcPr>
                </a:tc>
                <a:tc>
                  <a:txBody>
                    <a:bodyPr/>
                    <a:lstStyle/>
                    <a:p>
                      <a:pPr fontAlgn="t"/>
                      <a:r>
                        <a:rPr lang="en-US" sz="1200">
                          <a:effectLst/>
                        </a:rPr>
                        <a:t>300 GB/s</a:t>
                      </a:r>
                    </a:p>
                  </a:txBody>
                  <a:tcPr marL="26810" marR="26810" marT="13405" marB="13405">
                    <a:solidFill>
                      <a:srgbClr val="7030A0"/>
                    </a:solidFill>
                  </a:tcPr>
                </a:tc>
                <a:extLst>
                  <a:ext uri="{0D108BD9-81ED-4DB2-BD59-A6C34878D82A}">
                    <a16:rowId xmlns:a16="http://schemas.microsoft.com/office/drawing/2014/main" val="1795378816"/>
                  </a:ext>
                </a:extLst>
              </a:tr>
              <a:tr h="502141">
                <a:tc>
                  <a:txBody>
                    <a:bodyPr/>
                    <a:lstStyle/>
                    <a:p>
                      <a:pPr fontAlgn="t"/>
                      <a:r>
                        <a:rPr lang="pt-BR" sz="1200">
                          <a:effectLst/>
                        </a:rPr>
                        <a:t>10. NVIDIA GeForce RTX 3060 Ti</a:t>
                      </a:r>
                    </a:p>
                  </a:txBody>
                  <a:tcPr marL="26810" marR="26810" marT="13405" marB="13405">
                    <a:solidFill>
                      <a:srgbClr val="7030A0"/>
                    </a:solidFill>
                  </a:tcPr>
                </a:tc>
                <a:tc>
                  <a:txBody>
                    <a:bodyPr/>
                    <a:lstStyle/>
                    <a:p>
                      <a:pPr fontAlgn="t"/>
                      <a:r>
                        <a:rPr lang="en-US" sz="1200">
                          <a:effectLst/>
                        </a:rPr>
                        <a:t>FP16 - 16.20 TFLOPS FP32 - 16.20 TFLOPS FP64 - 253.1 GFLOPS</a:t>
                      </a:r>
                    </a:p>
                  </a:txBody>
                  <a:tcPr marL="26810" marR="26810" marT="13405" marB="13405">
                    <a:solidFill>
                      <a:srgbClr val="002060"/>
                    </a:solidFill>
                  </a:tcPr>
                </a:tc>
                <a:tc>
                  <a:txBody>
                    <a:bodyPr/>
                    <a:lstStyle/>
                    <a:p>
                      <a:pPr fontAlgn="t"/>
                      <a:r>
                        <a:rPr lang="en-US" sz="1200">
                          <a:effectLst/>
                        </a:rPr>
                        <a:t>8GB GDDR6</a:t>
                      </a:r>
                    </a:p>
                  </a:txBody>
                  <a:tcPr marL="26810" marR="26810" marT="13405" marB="13405">
                    <a:solidFill>
                      <a:srgbClr val="7030A0"/>
                    </a:solidFill>
                  </a:tcPr>
                </a:tc>
                <a:tc>
                  <a:txBody>
                    <a:bodyPr/>
                    <a:lstStyle/>
                    <a:p>
                      <a:pPr fontAlgn="t"/>
                      <a:r>
                        <a:rPr lang="en-US" sz="1200">
                          <a:effectLst/>
                        </a:rPr>
                        <a:t>448 GB/s</a:t>
                      </a:r>
                    </a:p>
                  </a:txBody>
                  <a:tcPr marL="26810" marR="26810" marT="13405" marB="13405">
                    <a:solidFill>
                      <a:srgbClr val="7030A0"/>
                    </a:solidFill>
                  </a:tcPr>
                </a:tc>
                <a:extLst>
                  <a:ext uri="{0D108BD9-81ED-4DB2-BD59-A6C34878D82A}">
                    <a16:rowId xmlns:a16="http://schemas.microsoft.com/office/drawing/2014/main" val="1824208094"/>
                  </a:ext>
                </a:extLst>
              </a:tr>
            </a:tbl>
          </a:graphicData>
        </a:graphic>
      </p:graphicFrame>
      <p:sp>
        <p:nvSpPr>
          <p:cNvPr id="5" name="Rectangle 1">
            <a:extLst>
              <a:ext uri="{FF2B5EF4-FFF2-40B4-BE49-F238E27FC236}">
                <a16:creationId xmlns:a16="http://schemas.microsoft.com/office/drawing/2014/main" id="{F58B02B2-6496-AC6A-BA55-11BFA5865989}"/>
              </a:ext>
            </a:extLst>
          </p:cNvPr>
          <p:cNvSpPr>
            <a:spLocks noChangeArrowheads="1"/>
          </p:cNvSpPr>
          <p:nvPr/>
        </p:nvSpPr>
        <p:spPr bwMode="auto">
          <a:xfrm>
            <a:off x="2771800" y="58142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300" b="0" i="0" u="none" strike="noStrike" cap="none" normalizeH="0" baseline="0">
                <a:ln>
                  <a:noFill/>
                </a:ln>
                <a:solidFill>
                  <a:srgbClr val="3F3F3F"/>
                </a:solidFill>
                <a:effectLst/>
                <a:latin typeface="Arial" panose="020B0604020202020204" pitchFamily="34" charset="0"/>
                <a:ea typeface="Public Sans"/>
              </a:rPr>
              <a:t>Also read: </a:t>
            </a:r>
            <a:r>
              <a:rPr kumimoji="0" lang="zh-TW" altLang="zh-TW" sz="1300" b="0" i="0" u="none" strike="noStrike" cap="none" normalizeH="0" baseline="0">
                <a:ln>
                  <a:noFill/>
                </a:ln>
                <a:solidFill>
                  <a:srgbClr val="3F3F3F"/>
                </a:solidFill>
                <a:effectLst/>
                <a:latin typeface="Arial" panose="020B0604020202020204" pitchFamily="34" charset="0"/>
                <a:ea typeface="Public Sans"/>
                <a:hlinkClick r:id="rId2"/>
              </a:rPr>
              <a:t>How hot is too hot for a GPU</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289853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4D6ADFE-AC3D-F0A3-1180-0D3895373696}"/>
              </a:ext>
            </a:extLst>
          </p:cNvPr>
          <p:cNvSpPr>
            <a:spLocks noGrp="1"/>
          </p:cNvSpPr>
          <p:nvPr>
            <p:ph idx="1"/>
          </p:nvPr>
        </p:nvSpPr>
        <p:spPr>
          <a:xfrm>
            <a:off x="251520" y="764704"/>
            <a:ext cx="8856662" cy="5976937"/>
          </a:xfrm>
        </p:spPr>
        <p:txBody>
          <a:bodyPr/>
          <a:lstStyle/>
          <a:p>
            <a:pPr marL="0" indent="0">
              <a:buFont typeface="Arial" panose="020B0604020202020204" pitchFamily="34" charset="0"/>
              <a:buNone/>
              <a:defRPr/>
            </a:pPr>
            <a:r>
              <a:rPr lang="zh-TW" altLang="en-US" sz="1400">
                <a:solidFill>
                  <a:srgbClr val="232A31"/>
                </a:solidFill>
                <a:latin typeface="YahooSans VF"/>
              </a:rPr>
              <a:t>黃仁勳所提到的</a:t>
            </a:r>
            <a:r>
              <a:rPr lang="zh-TW" altLang="en-US" sz="1400" b="1">
                <a:solidFill>
                  <a:srgbClr val="232A31"/>
                </a:solidFill>
                <a:latin typeface="YahooSans VF"/>
              </a:rPr>
              <a:t>「</a:t>
            </a:r>
            <a:r>
              <a:rPr lang="en-US" altLang="zh-TW" sz="1400" b="1">
                <a:solidFill>
                  <a:srgbClr val="232A31"/>
                </a:solidFill>
                <a:latin typeface="YahooSans VF"/>
              </a:rPr>
              <a:t>AI</a:t>
            </a:r>
            <a:r>
              <a:rPr lang="zh-TW" altLang="en-US" sz="1400" b="1">
                <a:solidFill>
                  <a:srgbClr val="232A31"/>
                </a:solidFill>
                <a:latin typeface="YahooSans VF"/>
              </a:rPr>
              <a:t>革命」</a:t>
            </a:r>
            <a:r>
              <a:rPr lang="zh-TW" altLang="en-US" sz="1400">
                <a:solidFill>
                  <a:srgbClr val="232A31"/>
                </a:solidFill>
                <a:latin typeface="YahooSans VF"/>
              </a:rPr>
              <a:t>之一指的是傳統</a:t>
            </a:r>
            <a:r>
              <a:rPr lang="zh-TW" altLang="en-US" sz="1400">
                <a:solidFill>
                  <a:srgbClr val="0F69FF"/>
                </a:solidFill>
                <a:latin typeface="YahooSans VF"/>
                <a:hlinkClick r:id="rId2"/>
              </a:rPr>
              <a:t>數據中心</a:t>
            </a:r>
            <a:r>
              <a:rPr lang="zh-TW" altLang="en-US" sz="1400">
                <a:solidFill>
                  <a:srgbClr val="232A31"/>
                </a:solidFill>
                <a:latin typeface="YahooSans VF"/>
              </a:rPr>
              <a:t>運算速度必須升級，否則趕不上資料成長速度，同樣電力消耗而算力卻不如競爭者。</a:t>
            </a:r>
            <a:endParaRPr lang="en-US" altLang="zh-TW" sz="1400">
              <a:solidFill>
                <a:srgbClr val="232A31"/>
              </a:solidFill>
              <a:latin typeface="YahooSans VF"/>
            </a:endParaRPr>
          </a:p>
          <a:p>
            <a:pPr>
              <a:defRPr/>
            </a:pPr>
            <a:r>
              <a:rPr lang="zh-TW" altLang="en-US" sz="1400">
                <a:solidFill>
                  <a:srgbClr val="232A31"/>
                </a:solidFill>
                <a:latin typeface="YahooSans VF"/>
              </a:rPr>
              <a:t>印度前</a:t>
            </a:r>
            <a:r>
              <a:rPr lang="en-US" altLang="zh-TW" sz="1400">
                <a:solidFill>
                  <a:srgbClr val="232A31"/>
                </a:solidFill>
                <a:latin typeface="YahooSans VF"/>
              </a:rPr>
              <a:t>2</a:t>
            </a:r>
            <a:r>
              <a:rPr lang="zh-TW" altLang="en-US" sz="1400">
                <a:solidFill>
                  <a:srgbClr val="232A31"/>
                </a:solidFill>
                <a:latin typeface="YahooSans VF"/>
              </a:rPr>
              <a:t>大數據中心、</a:t>
            </a:r>
            <a:r>
              <a:rPr lang="en-US" altLang="zh-TW" sz="1400">
                <a:solidFill>
                  <a:srgbClr val="232A31"/>
                </a:solidFill>
                <a:latin typeface="YahooSans VF"/>
              </a:rPr>
              <a:t>Hiranandani</a:t>
            </a:r>
            <a:r>
              <a:rPr lang="zh-TW" altLang="en-US" sz="1400">
                <a:solidFill>
                  <a:srgbClr val="232A31"/>
                </a:solidFill>
                <a:latin typeface="YahooSans VF"/>
              </a:rPr>
              <a:t>集團轄下</a:t>
            </a:r>
            <a:r>
              <a:rPr lang="en-US" altLang="zh-TW" sz="1400">
                <a:solidFill>
                  <a:srgbClr val="232A31"/>
                </a:solidFill>
                <a:latin typeface="YahooSans VF"/>
              </a:rPr>
              <a:t>Yotta Data</a:t>
            </a:r>
            <a:r>
              <a:rPr lang="zh-TW" altLang="en-US" sz="1400">
                <a:solidFill>
                  <a:srgbClr val="232A31"/>
                </a:solidFill>
                <a:latin typeface="YahooSans VF"/>
              </a:rPr>
              <a:t>宣布買進了</a:t>
            </a:r>
            <a:r>
              <a:rPr lang="en-US" altLang="zh-TW" sz="1400">
                <a:solidFill>
                  <a:srgbClr val="232A31"/>
                </a:solidFill>
                <a:latin typeface="YahooSans VF"/>
              </a:rPr>
              <a:t>10</a:t>
            </a:r>
            <a:r>
              <a:rPr lang="zh-TW" altLang="en-US" sz="1400">
                <a:solidFill>
                  <a:srgbClr val="232A31"/>
                </a:solidFill>
                <a:latin typeface="YahooSans VF"/>
              </a:rPr>
              <a:t>億美元的輝達（</a:t>
            </a:r>
            <a:r>
              <a:rPr lang="en-US" altLang="zh-TW" sz="1400">
                <a:solidFill>
                  <a:srgbClr val="232A31"/>
                </a:solidFill>
                <a:latin typeface="YahooSans VF"/>
              </a:rPr>
              <a:t>Nvidia</a:t>
            </a:r>
            <a:r>
              <a:rPr lang="zh-TW" altLang="en-US" sz="1400">
                <a:solidFill>
                  <a:srgbClr val="232A31"/>
                </a:solidFill>
                <a:latin typeface="YahooSans VF"/>
              </a:rPr>
              <a:t>）</a:t>
            </a:r>
            <a:r>
              <a:rPr lang="en-US" altLang="zh-TW" sz="1400">
                <a:solidFill>
                  <a:srgbClr val="232A31"/>
                </a:solidFill>
                <a:latin typeface="YahooSans VF"/>
              </a:rPr>
              <a:t>GPU</a:t>
            </a:r>
            <a:r>
              <a:rPr lang="zh-TW" altLang="en-US" sz="1400">
                <a:solidFill>
                  <a:srgbClr val="232A31"/>
                </a:solidFill>
                <a:latin typeface="YahooSans VF"/>
              </a:rPr>
              <a:t>，包括</a:t>
            </a:r>
            <a:r>
              <a:rPr lang="en-US" altLang="zh-TW" sz="1400">
                <a:solidFill>
                  <a:srgbClr val="232A31"/>
                </a:solidFill>
                <a:latin typeface="YahooSans VF"/>
              </a:rPr>
              <a:t>H100</a:t>
            </a:r>
            <a:r>
              <a:rPr lang="zh-TW" altLang="en-US" sz="1400">
                <a:solidFill>
                  <a:srgbClr val="232A31"/>
                </a:solidFill>
                <a:latin typeface="YahooSans VF"/>
              </a:rPr>
              <a:t>和</a:t>
            </a:r>
            <a:r>
              <a:rPr lang="en-US" altLang="zh-TW" sz="1400">
                <a:solidFill>
                  <a:srgbClr val="232A31"/>
                </a:solidFill>
                <a:latin typeface="YahooSans VF"/>
              </a:rPr>
              <a:t>DGX GH200</a:t>
            </a:r>
            <a:r>
              <a:rPr lang="zh-TW" altLang="en-US" sz="1400">
                <a:solidFill>
                  <a:srgbClr val="232A31"/>
                </a:solidFill>
                <a:latin typeface="YahooSans VF"/>
              </a:rPr>
              <a:t>產品，證實輝達</a:t>
            </a:r>
            <a:r>
              <a:rPr lang="en-US" altLang="zh-TW" sz="1400">
                <a:solidFill>
                  <a:srgbClr val="232A31"/>
                </a:solidFill>
                <a:latin typeface="YahooSans VF"/>
              </a:rPr>
              <a:t>CEO</a:t>
            </a:r>
            <a:r>
              <a:rPr lang="zh-TW" altLang="en-US" sz="1400">
                <a:solidFill>
                  <a:srgbClr val="232A31"/>
                </a:solidFill>
                <a:latin typeface="YahooSans VF"/>
              </a:rPr>
              <a:t>黃仁勳口中的</a:t>
            </a:r>
            <a:r>
              <a:rPr lang="en-US" altLang="zh-TW" sz="1400">
                <a:solidFill>
                  <a:srgbClr val="232A31"/>
                </a:solidFill>
                <a:latin typeface="YahooSans VF"/>
              </a:rPr>
              <a:t>AI</a:t>
            </a:r>
            <a:r>
              <a:rPr lang="zh-TW" altLang="en-US" sz="1400">
                <a:solidFill>
                  <a:srgbClr val="232A31"/>
                </a:solidFill>
                <a:latin typeface="YahooSans VF"/>
              </a:rPr>
              <a:t>工廠革命，正在進行：現有的大型數據中心，正在升級自己的伺服器。</a:t>
            </a:r>
          </a:p>
          <a:p>
            <a:pPr>
              <a:defRPr/>
            </a:pPr>
            <a:r>
              <a:rPr lang="zh-TW" altLang="en-US" sz="1400">
                <a:solidFill>
                  <a:srgbClr val="232A31"/>
                </a:solidFill>
                <a:latin typeface="YahooSans VF"/>
              </a:rPr>
              <a:t>印度最大數據中心、</a:t>
            </a:r>
            <a:r>
              <a:rPr lang="en-US" altLang="zh-TW" sz="1400">
                <a:solidFill>
                  <a:srgbClr val="232A31"/>
                </a:solidFill>
                <a:latin typeface="YahooSans VF"/>
              </a:rPr>
              <a:t>Hiranandani</a:t>
            </a:r>
            <a:r>
              <a:rPr lang="zh-TW" altLang="en-US" sz="1400">
                <a:solidFill>
                  <a:srgbClr val="232A31"/>
                </a:solidFill>
                <a:latin typeface="YahooSans VF"/>
              </a:rPr>
              <a:t>集團轄下</a:t>
            </a:r>
            <a:r>
              <a:rPr lang="en-US" altLang="zh-TW" sz="1400">
                <a:solidFill>
                  <a:srgbClr val="232A31"/>
                </a:solidFill>
                <a:latin typeface="YahooSans VF"/>
              </a:rPr>
              <a:t>Yotta Data</a:t>
            </a:r>
            <a:r>
              <a:rPr lang="zh-TW" altLang="en-US" sz="1400">
                <a:solidFill>
                  <a:srgbClr val="232A31"/>
                </a:solidFill>
                <a:latin typeface="YahooSans VF"/>
              </a:rPr>
              <a:t>執行長兼聯合創始人 </a:t>
            </a:r>
            <a:r>
              <a:rPr lang="en-US" altLang="zh-TW" sz="1400">
                <a:solidFill>
                  <a:srgbClr val="232A31"/>
                </a:solidFill>
                <a:latin typeface="YahooSans VF"/>
              </a:rPr>
              <a:t>Sunil Gupta </a:t>
            </a:r>
            <a:r>
              <a:rPr lang="zh-TW" altLang="en-US" sz="1400">
                <a:solidFill>
                  <a:srgbClr val="232A31"/>
                </a:solidFill>
                <a:latin typeface="YahooSans VF"/>
              </a:rPr>
              <a:t>在今年</a:t>
            </a:r>
            <a:r>
              <a:rPr lang="en-US" altLang="zh-TW" sz="1400">
                <a:solidFill>
                  <a:srgbClr val="232A31"/>
                </a:solidFill>
                <a:latin typeface="YahooSans VF"/>
              </a:rPr>
              <a:t>1</a:t>
            </a:r>
            <a:r>
              <a:rPr lang="zh-TW" altLang="en-US" sz="1400">
                <a:solidFill>
                  <a:srgbClr val="232A31"/>
                </a:solidFill>
                <a:latin typeface="YahooSans VF"/>
              </a:rPr>
              <a:t>月對</a:t>
            </a:r>
            <a:r>
              <a:rPr lang="en-US" altLang="zh-TW" sz="1400">
                <a:solidFill>
                  <a:srgbClr val="232A31"/>
                </a:solidFill>
                <a:latin typeface="YahooSans VF"/>
              </a:rPr>
              <a:t>《</a:t>
            </a:r>
            <a:r>
              <a:rPr lang="zh-TW" altLang="en-US" sz="1400">
                <a:solidFill>
                  <a:srgbClr val="232A31"/>
                </a:solidFill>
                <a:latin typeface="YahooSans VF"/>
              </a:rPr>
              <a:t>路透社</a:t>
            </a:r>
            <a:r>
              <a:rPr lang="en-US" altLang="zh-TW" sz="1400">
                <a:solidFill>
                  <a:srgbClr val="232A31"/>
                </a:solidFill>
                <a:latin typeface="YahooSans VF"/>
              </a:rPr>
              <a:t>》</a:t>
            </a:r>
            <a:r>
              <a:rPr lang="zh-TW" altLang="en-US" sz="1400">
                <a:solidFill>
                  <a:srgbClr val="232A31"/>
                </a:solidFill>
                <a:latin typeface="YahooSans VF"/>
              </a:rPr>
              <a:t>表示，</a:t>
            </a:r>
            <a:r>
              <a:rPr lang="en-US" altLang="zh-TW" sz="1400">
                <a:solidFill>
                  <a:srgbClr val="232A31"/>
                </a:solidFill>
                <a:latin typeface="YahooSans VF"/>
              </a:rPr>
              <a:t>Yotta</a:t>
            </a:r>
            <a:r>
              <a:rPr lang="zh-TW" altLang="en-US" sz="1400">
                <a:solidFill>
                  <a:srgbClr val="232A31"/>
                </a:solidFill>
                <a:latin typeface="YahooSans VF"/>
              </a:rPr>
              <a:t>計劃向合作夥伴</a:t>
            </a:r>
            <a:r>
              <a:rPr lang="en-US" altLang="zh-TW" sz="1400">
                <a:solidFill>
                  <a:srgbClr val="232A31"/>
                </a:solidFill>
                <a:latin typeface="YahooSans VF"/>
              </a:rPr>
              <a:t>Nvidia </a:t>
            </a:r>
            <a:r>
              <a:rPr lang="zh-TW" altLang="en-US" sz="1400">
                <a:solidFill>
                  <a:srgbClr val="232A31"/>
                </a:solidFill>
                <a:latin typeface="YahooSans VF"/>
              </a:rPr>
              <a:t>購買更多的人工智慧晶片，在去年，印度媒體報導</a:t>
            </a:r>
            <a:r>
              <a:rPr lang="en-US" altLang="zh-TW" sz="1400">
                <a:solidFill>
                  <a:srgbClr val="232A31"/>
                </a:solidFill>
                <a:latin typeface="YahooSans VF"/>
              </a:rPr>
              <a:t>Yotta</a:t>
            </a:r>
            <a:r>
              <a:rPr lang="zh-TW" altLang="en-US" sz="1400">
                <a:solidFill>
                  <a:srgbClr val="232A31"/>
                </a:solidFill>
                <a:latin typeface="YahooSans VF"/>
              </a:rPr>
              <a:t>一共要買進</a:t>
            </a:r>
            <a:r>
              <a:rPr lang="en-US" altLang="zh-TW" sz="1400">
                <a:solidFill>
                  <a:srgbClr val="232A31"/>
                </a:solidFill>
                <a:latin typeface="YahooSans VF"/>
              </a:rPr>
              <a:t>2</a:t>
            </a:r>
            <a:r>
              <a:rPr lang="zh-TW" altLang="en-US" sz="1400">
                <a:solidFill>
                  <a:srgbClr val="232A31"/>
                </a:solidFill>
                <a:latin typeface="YahooSans VF"/>
              </a:rPr>
              <a:t>萬片的輝達</a:t>
            </a:r>
            <a:r>
              <a:rPr lang="en-US" altLang="zh-TW" sz="1400">
                <a:solidFill>
                  <a:srgbClr val="232A31"/>
                </a:solidFill>
                <a:latin typeface="YahooSans VF"/>
              </a:rPr>
              <a:t>GPU</a:t>
            </a:r>
            <a:r>
              <a:rPr lang="zh-TW" altLang="en-US" sz="1400">
                <a:solidFill>
                  <a:srgbClr val="232A31"/>
                </a:solidFill>
                <a:latin typeface="YahooSans VF"/>
              </a:rPr>
              <a:t>，</a:t>
            </a:r>
            <a:r>
              <a:rPr lang="en-US" altLang="zh-TW" sz="1400">
                <a:solidFill>
                  <a:srgbClr val="232A31"/>
                </a:solidFill>
                <a:latin typeface="YahooSans VF"/>
              </a:rPr>
              <a:t>Sunil Gupta</a:t>
            </a:r>
            <a:r>
              <a:rPr lang="zh-TW" altLang="en-US" sz="1400">
                <a:solidFill>
                  <a:srgbClr val="232A31"/>
                </a:solidFill>
                <a:latin typeface="YahooSans VF"/>
              </a:rPr>
              <a:t>則首度對外透露，包括對</a:t>
            </a:r>
            <a:r>
              <a:rPr lang="en-US" altLang="zh-TW" sz="1400">
                <a:solidFill>
                  <a:srgbClr val="232A31"/>
                </a:solidFill>
                <a:latin typeface="YahooSans VF"/>
              </a:rPr>
              <a:t>H100</a:t>
            </a:r>
            <a:r>
              <a:rPr lang="zh-TW" altLang="en-US" sz="1400">
                <a:solidFill>
                  <a:srgbClr val="232A31"/>
                </a:solidFill>
                <a:latin typeface="YahooSans VF"/>
              </a:rPr>
              <a:t>和</a:t>
            </a:r>
            <a:r>
              <a:rPr lang="en-US" altLang="zh-TW" sz="1400">
                <a:solidFill>
                  <a:srgbClr val="232A31"/>
                </a:solidFill>
                <a:latin typeface="YahooSans VF"/>
              </a:rPr>
              <a:t>DGX GH200</a:t>
            </a:r>
            <a:r>
              <a:rPr lang="zh-TW" altLang="en-US" sz="1400">
                <a:solidFill>
                  <a:srgbClr val="232A31"/>
                </a:solidFill>
                <a:latin typeface="YahooSans VF"/>
              </a:rPr>
              <a:t>採購，將於</a:t>
            </a:r>
            <a:r>
              <a:rPr lang="en-US" altLang="zh-TW" sz="1400">
                <a:solidFill>
                  <a:srgbClr val="232A31"/>
                </a:solidFill>
                <a:latin typeface="YahooSans VF"/>
              </a:rPr>
              <a:t>2025</a:t>
            </a:r>
            <a:r>
              <a:rPr lang="zh-TW" altLang="en-US" sz="1400">
                <a:solidFill>
                  <a:srgbClr val="232A31"/>
                </a:solidFill>
                <a:latin typeface="YahooSans VF"/>
              </a:rPr>
              <a:t>年建造完成，這批採購價值合計</a:t>
            </a:r>
            <a:r>
              <a:rPr lang="en-US" altLang="zh-TW" sz="1400">
                <a:solidFill>
                  <a:srgbClr val="232A31"/>
                </a:solidFill>
                <a:latin typeface="YahooSans VF"/>
              </a:rPr>
              <a:t>10</a:t>
            </a:r>
            <a:r>
              <a:rPr lang="zh-TW" altLang="en-US" sz="1400">
                <a:solidFill>
                  <a:srgbClr val="232A31"/>
                </a:solidFill>
                <a:latin typeface="YahooSans VF"/>
              </a:rPr>
              <a:t>億美元，約</a:t>
            </a:r>
            <a:r>
              <a:rPr lang="en-US" altLang="zh-TW" sz="1400">
                <a:solidFill>
                  <a:srgbClr val="232A31"/>
                </a:solidFill>
                <a:latin typeface="YahooSans VF"/>
              </a:rPr>
              <a:t>3200</a:t>
            </a:r>
            <a:r>
              <a:rPr lang="zh-TW" altLang="en-US" sz="1400">
                <a:solidFill>
                  <a:srgbClr val="232A31"/>
                </a:solidFill>
                <a:latin typeface="YahooSans VF"/>
              </a:rPr>
              <a:t>億台幣。</a:t>
            </a:r>
          </a:p>
          <a:p>
            <a:pPr marL="0" indent="0">
              <a:buFont typeface="Arial" panose="020B0604020202020204" pitchFamily="34" charset="0"/>
              <a:buNone/>
              <a:defRPr/>
            </a:pPr>
            <a:r>
              <a:rPr lang="zh-TW" altLang="en-US" sz="1400" b="1">
                <a:solidFill>
                  <a:srgbClr val="232A31"/>
                </a:solidFill>
                <a:latin typeface="YahooSans VF"/>
              </a:rPr>
              <a:t>傳統大型數據中心，藉由</a:t>
            </a:r>
            <a:r>
              <a:rPr lang="en-US" altLang="zh-TW" sz="1400" b="1">
                <a:solidFill>
                  <a:srgbClr val="232A31"/>
                </a:solidFill>
                <a:latin typeface="YahooSans VF"/>
              </a:rPr>
              <a:t>GPU</a:t>
            </a:r>
            <a:r>
              <a:rPr lang="zh-TW" altLang="en-US" sz="1400" b="1">
                <a:solidFill>
                  <a:srgbClr val="232A31"/>
                </a:solidFill>
                <a:latin typeface="YahooSans VF"/>
              </a:rPr>
              <a:t>升級運算能力</a:t>
            </a:r>
            <a:endParaRPr lang="zh-TW" altLang="en-US" sz="1400">
              <a:solidFill>
                <a:srgbClr val="232A31"/>
              </a:solidFill>
              <a:latin typeface="YahooSans VF"/>
            </a:endParaRPr>
          </a:p>
          <a:p>
            <a:pPr>
              <a:defRPr/>
            </a:pPr>
            <a:r>
              <a:rPr lang="zh-TW" altLang="en-US" sz="1400">
                <a:solidFill>
                  <a:srgbClr val="232A31"/>
                </a:solidFill>
                <a:latin typeface="YahooSans VF"/>
              </a:rPr>
              <a:t>美國大型企業數據中心企業</a:t>
            </a:r>
            <a:r>
              <a:rPr lang="en-US" altLang="zh-TW" sz="1400">
                <a:solidFill>
                  <a:srgbClr val="232A31"/>
                </a:solidFill>
                <a:latin typeface="YahooSans VF"/>
              </a:rPr>
              <a:t>Switch</a:t>
            </a:r>
            <a:r>
              <a:rPr lang="zh-TW" altLang="en-US" sz="1400">
                <a:solidFill>
                  <a:srgbClr val="232A31"/>
                </a:solidFill>
                <a:latin typeface="YahooSans VF"/>
              </a:rPr>
              <a:t>其中的一個數據中心，號稱全球第四大的</a:t>
            </a:r>
            <a:r>
              <a:rPr lang="en-US" altLang="zh-TW" sz="1400">
                <a:solidFill>
                  <a:srgbClr val="232A31"/>
                </a:solidFill>
                <a:latin typeface="YahooSans VF"/>
              </a:rPr>
              <a:t>Tahoe Reno Colocation</a:t>
            </a:r>
            <a:r>
              <a:rPr lang="zh-TW" altLang="en-US" sz="1400">
                <a:solidFill>
                  <a:srgbClr val="232A31"/>
                </a:solidFill>
                <a:latin typeface="YahooSans VF"/>
              </a:rPr>
              <a:t>早在</a:t>
            </a:r>
            <a:r>
              <a:rPr lang="en-US" altLang="zh-TW" sz="1400">
                <a:solidFill>
                  <a:srgbClr val="232A31"/>
                </a:solidFill>
                <a:latin typeface="YahooSans VF"/>
              </a:rPr>
              <a:t>2019</a:t>
            </a:r>
            <a:r>
              <a:rPr lang="zh-TW" altLang="en-US" sz="1400">
                <a:solidFill>
                  <a:srgbClr val="232A31"/>
                </a:solidFill>
                <a:latin typeface="YahooSans VF"/>
              </a:rPr>
              <a:t>年已經使用輝達的</a:t>
            </a:r>
            <a:r>
              <a:rPr lang="en-US" altLang="zh-TW" sz="1400">
                <a:solidFill>
                  <a:srgbClr val="232A31"/>
                </a:solidFill>
                <a:latin typeface="YahooSans VF"/>
              </a:rPr>
              <a:t>NVIDIA DGX-1 </a:t>
            </a:r>
            <a:r>
              <a:rPr lang="zh-TW" altLang="en-US" sz="1400">
                <a:solidFill>
                  <a:srgbClr val="232A31"/>
                </a:solidFill>
                <a:latin typeface="YahooSans VF"/>
              </a:rPr>
              <a:t>和 </a:t>
            </a:r>
            <a:r>
              <a:rPr lang="en-US" altLang="zh-TW" sz="1400">
                <a:solidFill>
                  <a:srgbClr val="232A31"/>
                </a:solidFill>
                <a:latin typeface="YahooSans VF"/>
              </a:rPr>
              <a:t>DGX-2</a:t>
            </a:r>
            <a:r>
              <a:rPr lang="zh-TW" altLang="en-US" sz="1400">
                <a:solidFill>
                  <a:srgbClr val="232A31"/>
                </a:solidFill>
                <a:latin typeface="YahooSans VF"/>
              </a:rPr>
              <a:t>。該集團為輝達長期合作夥伴。</a:t>
            </a:r>
          </a:p>
          <a:p>
            <a:pPr>
              <a:defRPr/>
            </a:pPr>
            <a:r>
              <a:rPr lang="zh-TW" altLang="en-US" sz="1400">
                <a:solidFill>
                  <a:srgbClr val="232A31"/>
                </a:solidFill>
                <a:latin typeface="YahooSans VF"/>
              </a:rPr>
              <a:t>今年</a:t>
            </a:r>
            <a:r>
              <a:rPr lang="en-US" altLang="zh-TW" sz="1400">
                <a:solidFill>
                  <a:srgbClr val="232A31"/>
                </a:solidFill>
                <a:latin typeface="YahooSans VF"/>
              </a:rPr>
              <a:t>3</a:t>
            </a:r>
            <a:r>
              <a:rPr lang="zh-TW" altLang="en-US" sz="1400">
                <a:solidFill>
                  <a:srgbClr val="232A31"/>
                </a:solidFill>
                <a:latin typeface="YahooSans VF"/>
              </a:rPr>
              <a:t>月，外電報導，</a:t>
            </a:r>
            <a:r>
              <a:rPr lang="en-US" altLang="zh-TW" sz="1400">
                <a:solidFill>
                  <a:srgbClr val="232A31"/>
                </a:solidFill>
                <a:latin typeface="YahooSans VF"/>
              </a:rPr>
              <a:t>Google</a:t>
            </a:r>
            <a:r>
              <a:rPr lang="zh-TW" altLang="en-US" sz="1400">
                <a:solidFill>
                  <a:srgbClr val="232A31"/>
                </a:solidFill>
                <a:latin typeface="YahooSans VF"/>
              </a:rPr>
              <a:t>承諾在 </a:t>
            </a:r>
            <a:r>
              <a:rPr lang="en-US" altLang="zh-TW" sz="1400">
                <a:solidFill>
                  <a:srgbClr val="232A31"/>
                </a:solidFill>
                <a:latin typeface="YahooSans VF"/>
              </a:rPr>
              <a:t>2024 </a:t>
            </a:r>
            <a:r>
              <a:rPr lang="zh-TW" altLang="en-US" sz="1400">
                <a:solidFill>
                  <a:srgbClr val="232A31"/>
                </a:solidFill>
                <a:latin typeface="YahooSans VF"/>
              </a:rPr>
              <a:t>年在美國和海外投資數十億美元，擴大其快速成長的資料中心足跡，為其雲端運算基礎設施和人工智慧計畫提供動力。</a:t>
            </a:r>
            <a:r>
              <a:rPr lang="en-US" altLang="zh-TW" sz="1400">
                <a:solidFill>
                  <a:srgbClr val="232A31"/>
                </a:solidFill>
                <a:latin typeface="YahooSans VF"/>
              </a:rPr>
              <a:t>Google</a:t>
            </a:r>
            <a:r>
              <a:rPr lang="zh-TW" altLang="en-US" sz="1400">
                <a:solidFill>
                  <a:srgbClr val="232A31"/>
                </a:solidFill>
                <a:latin typeface="YahooSans VF"/>
              </a:rPr>
              <a:t>已經宣布將在密蘇裡州堪薩斯城建造一個耗資</a:t>
            </a:r>
            <a:r>
              <a:rPr lang="en-US" altLang="zh-TW" sz="1400">
                <a:solidFill>
                  <a:srgbClr val="232A31"/>
                </a:solidFill>
                <a:latin typeface="YahooSans VF"/>
              </a:rPr>
              <a:t>10 </a:t>
            </a:r>
            <a:r>
              <a:rPr lang="zh-TW" altLang="en-US" sz="1400">
                <a:solidFill>
                  <a:srgbClr val="232A31"/>
                </a:solidFill>
                <a:latin typeface="YahooSans VF"/>
              </a:rPr>
              <a:t>億美元的資料中心園區。</a:t>
            </a:r>
            <a:endParaRPr lang="en-US" altLang="zh-TW" sz="1400">
              <a:solidFill>
                <a:srgbClr val="232A31"/>
              </a:solidFill>
              <a:latin typeface="YahooSans VF"/>
            </a:endParaRPr>
          </a:p>
          <a:p>
            <a:pPr>
              <a:defRPr/>
            </a:pPr>
            <a:endParaRPr lang="en-US" altLang="zh-TW" sz="1400">
              <a:solidFill>
                <a:srgbClr val="232A31"/>
              </a:solidFill>
              <a:latin typeface="YahooSans VF"/>
            </a:endParaRPr>
          </a:p>
          <a:p>
            <a:pPr marL="0" indent="0">
              <a:buFont typeface="Arial" panose="020B0604020202020204" pitchFamily="34" charset="0"/>
              <a:buNone/>
              <a:defRPr/>
            </a:pPr>
            <a:r>
              <a:rPr lang="zh-TW" altLang="en-US" sz="1400">
                <a:solidFill>
                  <a:srgbClr val="232A31"/>
                </a:solidFill>
                <a:latin typeface="YahooSans VF"/>
              </a:rPr>
              <a:t>黃仁勳在演講中提到的</a:t>
            </a:r>
            <a:r>
              <a:rPr lang="zh-TW" altLang="en-US" sz="1400" b="1">
                <a:solidFill>
                  <a:srgbClr val="FF0000"/>
                </a:solidFill>
                <a:latin typeface="YahooSans VF"/>
              </a:rPr>
              <a:t>「算力」通貨膨脹</a:t>
            </a:r>
            <a:r>
              <a:rPr lang="zh-TW" altLang="en-US" sz="1400">
                <a:solidFill>
                  <a:srgbClr val="232A31"/>
                </a:solidFill>
                <a:latin typeface="YahooSans VF"/>
              </a:rPr>
              <a:t>，意即原來的</a:t>
            </a:r>
            <a:r>
              <a:rPr lang="zh-TW" altLang="en-US" sz="1400" b="1">
                <a:solidFill>
                  <a:srgbClr val="232A31"/>
                </a:solidFill>
                <a:latin typeface="YahooSans VF"/>
              </a:rPr>
              <a:t>數據中心、機房耗在多能源、電費，若在舊的晶片架構下，新增的計算能力非常有限，因此需要升級進入全新的</a:t>
            </a:r>
            <a:r>
              <a:rPr lang="en-US" altLang="zh-TW" sz="1400" b="1">
                <a:solidFill>
                  <a:srgbClr val="232A31"/>
                </a:solidFill>
                <a:latin typeface="YahooSans VF"/>
              </a:rPr>
              <a:t>GPU</a:t>
            </a:r>
            <a:r>
              <a:rPr lang="zh-TW" altLang="en-US" sz="1400" b="1">
                <a:solidFill>
                  <a:srgbClr val="232A31"/>
                </a:solidFill>
                <a:latin typeface="YahooSans VF"/>
              </a:rPr>
              <a:t>時代</a:t>
            </a:r>
            <a:r>
              <a:rPr lang="zh-TW" altLang="en-US" sz="1400">
                <a:solidFill>
                  <a:srgbClr val="232A31"/>
                </a:solidFill>
                <a:latin typeface="YahooSans VF"/>
              </a:rPr>
              <a:t>，尤其</a:t>
            </a:r>
            <a:r>
              <a:rPr lang="en-US" altLang="zh-TW" sz="1400">
                <a:solidFill>
                  <a:srgbClr val="232A31"/>
                </a:solidFill>
                <a:latin typeface="YahooSans VF"/>
              </a:rPr>
              <a:t>OpenAi</a:t>
            </a:r>
            <a:r>
              <a:rPr lang="zh-TW" altLang="en-US" sz="1400">
                <a:solidFill>
                  <a:srgbClr val="232A31"/>
                </a:solidFill>
                <a:latin typeface="YahooSans VF"/>
              </a:rPr>
              <a:t>的</a:t>
            </a:r>
            <a:r>
              <a:rPr lang="en-US" altLang="zh-TW" sz="1400">
                <a:solidFill>
                  <a:srgbClr val="232A31"/>
                </a:solidFill>
                <a:latin typeface="YahooSans VF"/>
              </a:rPr>
              <a:t>ChatGPT</a:t>
            </a:r>
            <a:r>
              <a:rPr lang="zh-TW" altLang="en-US" sz="1400">
                <a:solidFill>
                  <a:srgbClr val="232A31"/>
                </a:solidFill>
                <a:latin typeface="YahooSans VF"/>
              </a:rPr>
              <a:t>已經證明了可行。</a:t>
            </a:r>
            <a:endParaRPr lang="en-US" altLang="zh-TW" sz="1400">
              <a:solidFill>
                <a:srgbClr val="232A31"/>
              </a:solidFill>
              <a:latin typeface="YahooSans VF"/>
            </a:endParaRPr>
          </a:p>
          <a:p>
            <a:pPr marL="0" indent="0">
              <a:buFont typeface="Arial" panose="020B0604020202020204" pitchFamily="34" charset="0"/>
              <a:buNone/>
              <a:defRPr/>
            </a:pPr>
            <a:endParaRPr lang="zh-TW" altLang="en-US" sz="1400">
              <a:solidFill>
                <a:srgbClr val="232A31"/>
              </a:solidFill>
              <a:latin typeface="YahooSans VF"/>
            </a:endParaRPr>
          </a:p>
          <a:p>
            <a:pPr marL="0" indent="0">
              <a:buFont typeface="Arial" panose="020B0604020202020204" pitchFamily="34" charset="0"/>
              <a:buNone/>
              <a:defRPr/>
            </a:pPr>
            <a:r>
              <a:rPr lang="zh-TW" altLang="en-US" sz="1400">
                <a:solidFill>
                  <a:srgbClr val="232A31"/>
                </a:solidFill>
                <a:latin typeface="YahooSans VF"/>
              </a:rPr>
              <a:t>全球前</a:t>
            </a:r>
            <a:r>
              <a:rPr lang="en-US" altLang="zh-TW" sz="1400">
                <a:solidFill>
                  <a:srgbClr val="232A31"/>
                </a:solidFill>
                <a:latin typeface="YahooSans VF"/>
              </a:rPr>
              <a:t>15</a:t>
            </a:r>
            <a:r>
              <a:rPr lang="zh-TW" altLang="en-US" sz="1400">
                <a:solidFill>
                  <a:srgbClr val="232A31"/>
                </a:solidFill>
                <a:latin typeface="YahooSans VF"/>
              </a:rPr>
              <a:t>大數據中心，將成為輝達和</a:t>
            </a:r>
            <a:r>
              <a:rPr lang="en-US" altLang="zh-TW" sz="1400">
                <a:solidFill>
                  <a:srgbClr val="232A31"/>
                </a:solidFill>
                <a:latin typeface="YahooSans VF"/>
              </a:rPr>
              <a:t>AMD</a:t>
            </a:r>
            <a:r>
              <a:rPr lang="zh-TW" altLang="en-US" sz="1400">
                <a:solidFill>
                  <a:srgbClr val="232A31"/>
                </a:solidFill>
                <a:latin typeface="YahooSans VF"/>
              </a:rPr>
              <a:t>必爭之地</a:t>
            </a:r>
          </a:p>
          <a:p>
            <a:pPr marL="0" indent="0">
              <a:buFont typeface="Arial" panose="020B0604020202020204" pitchFamily="34" charset="0"/>
              <a:buNone/>
              <a:defRPr/>
            </a:pPr>
            <a:r>
              <a:rPr lang="zh-TW" altLang="en-US" sz="1400">
                <a:solidFill>
                  <a:srgbClr val="232A31"/>
                </a:solidFill>
                <a:latin typeface="YahooSans VF"/>
              </a:rPr>
              <a:t>現有數據中心一年的電費驚人，例如排名第</a:t>
            </a:r>
            <a:r>
              <a:rPr lang="en-US" altLang="zh-TW" sz="1400">
                <a:solidFill>
                  <a:srgbClr val="232A31"/>
                </a:solidFill>
                <a:latin typeface="YahooSans VF"/>
              </a:rPr>
              <a:t>10</a:t>
            </a:r>
            <a:r>
              <a:rPr lang="zh-TW" altLang="en-US" sz="1400">
                <a:solidFill>
                  <a:srgbClr val="232A31"/>
                </a:solidFill>
                <a:latin typeface="YahooSans VF"/>
              </a:rPr>
              <a:t>的</a:t>
            </a:r>
            <a:r>
              <a:rPr lang="en-US" altLang="zh-TW" sz="1400">
                <a:solidFill>
                  <a:srgbClr val="232A31"/>
                </a:solidFill>
                <a:latin typeface="YahooSans VF"/>
              </a:rPr>
              <a:t>the UTAH data center</a:t>
            </a:r>
            <a:r>
              <a:rPr lang="zh-TW" altLang="en-US" sz="1400">
                <a:solidFill>
                  <a:srgbClr val="232A31"/>
                </a:solidFill>
                <a:latin typeface="YahooSans VF"/>
              </a:rPr>
              <a:t>（美國國安局為其客戶之一）一年耗電</a:t>
            </a:r>
            <a:r>
              <a:rPr lang="en-US" altLang="zh-TW" sz="1400">
                <a:solidFill>
                  <a:srgbClr val="232A31"/>
                </a:solidFill>
                <a:latin typeface="YahooSans VF"/>
              </a:rPr>
              <a:t>65MW</a:t>
            </a:r>
            <a:r>
              <a:rPr lang="zh-TW" altLang="en-US" sz="1400">
                <a:solidFill>
                  <a:srgbClr val="232A31"/>
                </a:solidFill>
                <a:latin typeface="YahooSans VF"/>
              </a:rPr>
              <a:t>，要繳</a:t>
            </a:r>
            <a:r>
              <a:rPr lang="en-US" altLang="zh-TW" sz="1400">
                <a:solidFill>
                  <a:srgbClr val="232A31"/>
                </a:solidFill>
                <a:latin typeface="YahooSans VF"/>
              </a:rPr>
              <a:t>4</a:t>
            </a:r>
            <a:r>
              <a:rPr lang="zh-TW" altLang="en-US" sz="1400">
                <a:solidFill>
                  <a:srgbClr val="232A31"/>
                </a:solidFill>
                <a:latin typeface="YahooSans VF"/>
              </a:rPr>
              <a:t>千萬美元的電費（</a:t>
            </a:r>
            <a:r>
              <a:rPr lang="en-US" altLang="zh-TW" sz="1400">
                <a:solidFill>
                  <a:srgbClr val="232A31"/>
                </a:solidFill>
                <a:latin typeface="YahooSans VF"/>
              </a:rPr>
              <a:t>12.9</a:t>
            </a:r>
            <a:r>
              <a:rPr lang="zh-TW" altLang="en-US" sz="1400">
                <a:solidFill>
                  <a:srgbClr val="232A31"/>
                </a:solidFill>
                <a:latin typeface="YahooSans VF"/>
              </a:rPr>
              <a:t>億台幣），</a:t>
            </a:r>
            <a:r>
              <a:rPr lang="en-US" altLang="zh-TW" sz="1400">
                <a:solidFill>
                  <a:srgbClr val="232A31"/>
                </a:solidFill>
                <a:latin typeface="YahooSans VF"/>
              </a:rPr>
              <a:t>1</a:t>
            </a:r>
            <a:r>
              <a:rPr lang="zh-TW" altLang="en-US" sz="1400">
                <a:solidFill>
                  <a:srgbClr val="232A31"/>
                </a:solidFill>
                <a:latin typeface="YahooSans VF"/>
              </a:rPr>
              <a:t>天用掉</a:t>
            </a:r>
            <a:r>
              <a:rPr lang="en-US" altLang="zh-TW" sz="1400">
                <a:solidFill>
                  <a:srgbClr val="232A31"/>
                </a:solidFill>
                <a:latin typeface="YahooSans VF"/>
              </a:rPr>
              <a:t>1700</a:t>
            </a:r>
            <a:r>
              <a:rPr lang="zh-TW" altLang="en-US" sz="1400">
                <a:solidFill>
                  <a:srgbClr val="232A31"/>
                </a:solidFill>
                <a:latin typeface="YahooSans VF"/>
              </a:rPr>
              <a:t>萬加侖的水，傳統的算力，當面臨新的數據中心挑戰，未來幾年內勢必升級算力，其中，排名第</a:t>
            </a:r>
            <a:r>
              <a:rPr lang="en-US" altLang="zh-TW" sz="1400">
                <a:solidFill>
                  <a:srgbClr val="232A31"/>
                </a:solidFill>
                <a:latin typeface="YahooSans VF"/>
              </a:rPr>
              <a:t>8</a:t>
            </a:r>
            <a:r>
              <a:rPr lang="zh-TW" altLang="en-US" sz="1400">
                <a:solidFill>
                  <a:srgbClr val="232A31"/>
                </a:solidFill>
                <a:latin typeface="YahooSans VF"/>
              </a:rPr>
              <a:t>大的</a:t>
            </a:r>
            <a:r>
              <a:rPr lang="en-US" altLang="zh-TW" sz="1400">
                <a:solidFill>
                  <a:srgbClr val="232A31"/>
                </a:solidFill>
                <a:latin typeface="YahooSans VF"/>
              </a:rPr>
              <a:t>Yotta Data</a:t>
            </a:r>
            <a:r>
              <a:rPr lang="zh-TW" altLang="en-US" sz="1400">
                <a:solidFill>
                  <a:srgbClr val="232A31"/>
                </a:solidFill>
                <a:latin typeface="YahooSans VF"/>
              </a:rPr>
              <a:t>已率先採用輝達最新的</a:t>
            </a:r>
            <a:r>
              <a:rPr lang="en-US" altLang="zh-TW" sz="1400">
                <a:solidFill>
                  <a:srgbClr val="232A31"/>
                </a:solidFill>
                <a:latin typeface="YahooSans VF"/>
              </a:rPr>
              <a:t>GPU</a:t>
            </a:r>
            <a:r>
              <a:rPr lang="zh-TW" altLang="en-US" sz="1400">
                <a:solidFill>
                  <a:srgbClr val="232A31"/>
                </a:solidFill>
                <a:latin typeface="YahooSans VF"/>
              </a:rPr>
              <a:t>，也因此，除了位於中國的數據中心被禁售，傳統大型數據中心將是輝達、</a:t>
            </a:r>
            <a:r>
              <a:rPr lang="en-US" altLang="zh-TW" sz="1400">
                <a:solidFill>
                  <a:srgbClr val="232A31"/>
                </a:solidFill>
                <a:latin typeface="YahooSans VF"/>
              </a:rPr>
              <a:t>AMD</a:t>
            </a:r>
            <a:r>
              <a:rPr lang="zh-TW" altLang="en-US" sz="1400">
                <a:solidFill>
                  <a:srgbClr val="232A31"/>
                </a:solidFill>
                <a:latin typeface="YahooSans VF"/>
              </a:rPr>
              <a:t>未來幾年的必爭之地。</a:t>
            </a:r>
          </a:p>
        </p:txBody>
      </p:sp>
    </p:spTree>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89000" y="152400"/>
            <a:ext cx="8102600" cy="941388"/>
          </a:xfrm>
        </p:spPr>
        <p:txBody>
          <a:bodyPr/>
          <a:lstStyle/>
          <a:p>
            <a:r>
              <a:rPr lang="en-US" altLang="zh-TW" sz="2000" dirty="0"/>
              <a:t>Google Cloud, Microsoft Azure, and AWS are some of the biggest brands in machine learning as a service (</a:t>
            </a:r>
            <a:r>
              <a:rPr lang="en-US" altLang="zh-TW" sz="2000" dirty="0" err="1"/>
              <a:t>MLaaS</a:t>
            </a:r>
            <a:r>
              <a:rPr lang="en-US" altLang="zh-TW" sz="2000" dirty="0"/>
              <a:t>)  (</a:t>
            </a:r>
            <a:r>
              <a:rPr lang="en-US" altLang="zh-TW" sz="2000" dirty="0">
                <a:solidFill>
                  <a:srgbClr val="FF0000"/>
                </a:solidFill>
              </a:rPr>
              <a:t>now~</a:t>
            </a:r>
            <a:r>
              <a:rPr lang="en-US" altLang="zh-TW" sz="2000" dirty="0"/>
              <a:t>)</a:t>
            </a:r>
            <a:endParaRPr lang="zh-TW" altLang="en-US" sz="2000"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2832966865"/>
              </p:ext>
            </p:extLst>
          </p:nvPr>
        </p:nvGraphicFramePr>
        <p:xfrm>
          <a:off x="304800" y="914400"/>
          <a:ext cx="8166100" cy="5105978"/>
        </p:xfrm>
        <a:graphic>
          <a:graphicData uri="http://schemas.openxmlformats.org/drawingml/2006/table">
            <a:tbl>
              <a:tblPr firstRow="1" firstCol="1">
                <a:tableStyleId>{775DCB02-9BB8-47FD-8907-85C794F793BA}</a:tableStyleId>
              </a:tblPr>
              <a:tblGrid>
                <a:gridCol w="2041525">
                  <a:extLst>
                    <a:ext uri="{9D8B030D-6E8A-4147-A177-3AD203B41FA5}">
                      <a16:colId xmlns:a16="http://schemas.microsoft.com/office/drawing/2014/main" val="1802600089"/>
                    </a:ext>
                  </a:extLst>
                </a:gridCol>
                <a:gridCol w="2041525">
                  <a:extLst>
                    <a:ext uri="{9D8B030D-6E8A-4147-A177-3AD203B41FA5}">
                      <a16:colId xmlns:a16="http://schemas.microsoft.com/office/drawing/2014/main" val="668043116"/>
                    </a:ext>
                  </a:extLst>
                </a:gridCol>
                <a:gridCol w="2041525">
                  <a:extLst>
                    <a:ext uri="{9D8B030D-6E8A-4147-A177-3AD203B41FA5}">
                      <a16:colId xmlns:a16="http://schemas.microsoft.com/office/drawing/2014/main" val="2706061191"/>
                    </a:ext>
                  </a:extLst>
                </a:gridCol>
                <a:gridCol w="2041525">
                  <a:extLst>
                    <a:ext uri="{9D8B030D-6E8A-4147-A177-3AD203B41FA5}">
                      <a16:colId xmlns:a16="http://schemas.microsoft.com/office/drawing/2014/main" val="2007248727"/>
                    </a:ext>
                  </a:extLst>
                </a:gridCol>
              </a:tblGrid>
              <a:tr h="395370">
                <a:tc>
                  <a:txBody>
                    <a:bodyPr/>
                    <a:lstStyle/>
                    <a:p>
                      <a:pPr fontAlgn="base"/>
                      <a:endParaRPr lang="zh-TW" altLang="en-US" sz="1800" b="1" dirty="0">
                        <a:effectLst/>
                        <a:latin typeface="inherit"/>
                      </a:endParaRPr>
                    </a:p>
                  </a:txBody>
                  <a:tcPr marL="36039" marR="36039" marT="36039" marB="36039" anchor="ctr"/>
                </a:tc>
                <a:tc>
                  <a:txBody>
                    <a:bodyPr/>
                    <a:lstStyle/>
                    <a:p>
                      <a:pPr fontAlgn="base"/>
                      <a:r>
                        <a:rPr lang="en-US" sz="1800" dirty="0">
                          <a:effectLst/>
                        </a:rPr>
                        <a:t>Google Cloud</a:t>
                      </a:r>
                      <a:endParaRPr lang="en-US" sz="1800" b="1" dirty="0">
                        <a:effectLst/>
                        <a:latin typeface="inherit"/>
                      </a:endParaRPr>
                    </a:p>
                  </a:txBody>
                  <a:tcPr marL="36039" marR="36039" marT="36039" marB="36039" anchor="ctr"/>
                </a:tc>
                <a:tc>
                  <a:txBody>
                    <a:bodyPr/>
                    <a:lstStyle/>
                    <a:p>
                      <a:pPr fontAlgn="base"/>
                      <a:r>
                        <a:rPr lang="en-US" sz="1800" dirty="0">
                          <a:effectLst/>
                        </a:rPr>
                        <a:t>AWS</a:t>
                      </a:r>
                      <a:endParaRPr lang="en-US" sz="1800" b="1" dirty="0">
                        <a:effectLst/>
                        <a:latin typeface="inherit"/>
                      </a:endParaRPr>
                    </a:p>
                  </a:txBody>
                  <a:tcPr marL="36039" marR="36039" marT="36039" marB="36039" anchor="ctr"/>
                </a:tc>
                <a:tc>
                  <a:txBody>
                    <a:bodyPr/>
                    <a:lstStyle/>
                    <a:p>
                      <a:pPr fontAlgn="base"/>
                      <a:r>
                        <a:rPr lang="en-US" sz="1800" dirty="0">
                          <a:effectLst/>
                        </a:rPr>
                        <a:t>Microsoft Azure</a:t>
                      </a:r>
                      <a:endParaRPr lang="en-US" sz="1800" b="1" dirty="0">
                        <a:effectLst/>
                        <a:latin typeface="inherit"/>
                      </a:endParaRPr>
                    </a:p>
                  </a:txBody>
                  <a:tcPr marL="36039" marR="36039" marT="36039" marB="36039" anchor="ctr"/>
                </a:tc>
                <a:extLst>
                  <a:ext uri="{0D108BD9-81ED-4DB2-BD59-A6C34878D82A}">
                    <a16:rowId xmlns:a16="http://schemas.microsoft.com/office/drawing/2014/main" val="2453130647"/>
                  </a:ext>
                </a:extLst>
              </a:tr>
              <a:tr h="553675">
                <a:tc>
                  <a:txBody>
                    <a:bodyPr/>
                    <a:lstStyle/>
                    <a:p>
                      <a:pPr fontAlgn="base"/>
                      <a:r>
                        <a:rPr lang="en-US" sz="1800">
                          <a:effectLst/>
                        </a:rPr>
                        <a:t>Cloud EDW (Data Warehouse)</a:t>
                      </a:r>
                    </a:p>
                  </a:txBody>
                  <a:tcPr marL="36039" marR="36039" marT="36039" marB="36039" anchor="ctr"/>
                </a:tc>
                <a:tc>
                  <a:txBody>
                    <a:bodyPr/>
                    <a:lstStyle/>
                    <a:p>
                      <a:pPr fontAlgn="base"/>
                      <a:r>
                        <a:rPr lang="en-US" sz="1800">
                          <a:effectLst/>
                        </a:rPr>
                        <a:t>Google BigQuery</a:t>
                      </a:r>
                    </a:p>
                  </a:txBody>
                  <a:tcPr marL="36039" marR="36039" marT="36039" marB="36039" anchor="ctr"/>
                </a:tc>
                <a:tc>
                  <a:txBody>
                    <a:bodyPr/>
                    <a:lstStyle/>
                    <a:p>
                      <a:pPr fontAlgn="base"/>
                      <a:r>
                        <a:rPr lang="en-US" sz="1800">
                          <a:effectLst/>
                        </a:rPr>
                        <a:t>Amazon Redshift</a:t>
                      </a:r>
                    </a:p>
                  </a:txBody>
                  <a:tcPr marL="36039" marR="36039" marT="36039" marB="36039" anchor="ctr"/>
                </a:tc>
                <a:tc>
                  <a:txBody>
                    <a:bodyPr/>
                    <a:lstStyle/>
                    <a:p>
                      <a:pPr fontAlgn="base"/>
                      <a:r>
                        <a:rPr lang="en-US" sz="1800">
                          <a:effectLst/>
                        </a:rPr>
                        <a:t>SQL Server Data Warehousing</a:t>
                      </a:r>
                    </a:p>
                  </a:txBody>
                  <a:tcPr marL="36039" marR="36039" marT="36039" marB="36039" anchor="ctr"/>
                </a:tc>
                <a:extLst>
                  <a:ext uri="{0D108BD9-81ED-4DB2-BD59-A6C34878D82A}">
                    <a16:rowId xmlns:a16="http://schemas.microsoft.com/office/drawing/2014/main" val="1250532532"/>
                  </a:ext>
                </a:extLst>
              </a:tr>
              <a:tr h="553675">
                <a:tc>
                  <a:txBody>
                    <a:bodyPr/>
                    <a:lstStyle/>
                    <a:p>
                      <a:pPr fontAlgn="base"/>
                      <a:r>
                        <a:rPr lang="en-US" sz="1800">
                          <a:effectLst/>
                        </a:rPr>
                        <a:t>Data Storage</a:t>
                      </a:r>
                    </a:p>
                  </a:txBody>
                  <a:tcPr marL="36039" marR="36039" marT="36039" marB="36039" anchor="ctr"/>
                </a:tc>
                <a:tc>
                  <a:txBody>
                    <a:bodyPr/>
                    <a:lstStyle/>
                    <a:p>
                      <a:pPr fontAlgn="base"/>
                      <a:r>
                        <a:rPr lang="en-US" sz="1800">
                          <a:effectLst/>
                        </a:rPr>
                        <a:t>Google Cloud Storage</a:t>
                      </a:r>
                    </a:p>
                  </a:txBody>
                  <a:tcPr marL="36039" marR="36039" marT="36039" marB="36039" anchor="ctr"/>
                </a:tc>
                <a:tc>
                  <a:txBody>
                    <a:bodyPr/>
                    <a:lstStyle/>
                    <a:p>
                      <a:pPr fontAlgn="base"/>
                      <a:r>
                        <a:rPr lang="en-US" sz="1800">
                          <a:effectLst/>
                        </a:rPr>
                        <a:t>Amazon S3</a:t>
                      </a:r>
                    </a:p>
                  </a:txBody>
                  <a:tcPr marL="36039" marR="36039" marT="36039" marB="36039" anchor="ctr"/>
                </a:tc>
                <a:tc>
                  <a:txBody>
                    <a:bodyPr/>
                    <a:lstStyle/>
                    <a:p>
                      <a:pPr fontAlgn="base"/>
                      <a:r>
                        <a:rPr lang="en-US" sz="1800">
                          <a:effectLst/>
                        </a:rPr>
                        <a:t>Azure Blob Storage</a:t>
                      </a:r>
                    </a:p>
                  </a:txBody>
                  <a:tcPr marL="36039" marR="36039" marT="36039" marB="36039" anchor="ctr"/>
                </a:tc>
                <a:extLst>
                  <a:ext uri="{0D108BD9-81ED-4DB2-BD59-A6C34878D82A}">
                    <a16:rowId xmlns:a16="http://schemas.microsoft.com/office/drawing/2014/main" val="2379902977"/>
                  </a:ext>
                </a:extLst>
              </a:tr>
              <a:tr h="553675">
                <a:tc>
                  <a:txBody>
                    <a:bodyPr/>
                    <a:lstStyle/>
                    <a:p>
                      <a:pPr fontAlgn="base"/>
                      <a:r>
                        <a:rPr lang="en-US" sz="1800">
                          <a:effectLst/>
                        </a:rPr>
                        <a:t>Hadoop in the Cloud</a:t>
                      </a:r>
                    </a:p>
                  </a:txBody>
                  <a:tcPr marL="36039" marR="36039" marT="36039" marB="36039" anchor="ctr"/>
                </a:tc>
                <a:tc>
                  <a:txBody>
                    <a:bodyPr/>
                    <a:lstStyle/>
                    <a:p>
                      <a:pPr fontAlgn="base"/>
                      <a:r>
                        <a:rPr lang="en-US" sz="1800">
                          <a:effectLst/>
                        </a:rPr>
                        <a:t>Cloud Dataproc</a:t>
                      </a:r>
                    </a:p>
                  </a:txBody>
                  <a:tcPr marL="36039" marR="36039" marT="36039" marB="36039" anchor="ctr"/>
                </a:tc>
                <a:tc>
                  <a:txBody>
                    <a:bodyPr/>
                    <a:lstStyle/>
                    <a:p>
                      <a:pPr fontAlgn="base"/>
                      <a:r>
                        <a:rPr lang="en-US" sz="1800" dirty="0">
                          <a:effectLst/>
                        </a:rPr>
                        <a:t>Amazon Elastic Map Reduce</a:t>
                      </a:r>
                    </a:p>
                  </a:txBody>
                  <a:tcPr marL="36039" marR="36039" marT="36039" marB="36039" anchor="ctr"/>
                </a:tc>
                <a:tc>
                  <a:txBody>
                    <a:bodyPr/>
                    <a:lstStyle/>
                    <a:p>
                      <a:pPr fontAlgn="base"/>
                      <a:r>
                        <a:rPr lang="en-US" sz="1800">
                          <a:effectLst/>
                        </a:rPr>
                        <a:t>Microsoft Azure HDInsight</a:t>
                      </a:r>
                    </a:p>
                  </a:txBody>
                  <a:tcPr marL="36039" marR="36039" marT="36039" marB="36039" anchor="ctr"/>
                </a:tc>
                <a:extLst>
                  <a:ext uri="{0D108BD9-81ED-4DB2-BD59-A6C34878D82A}">
                    <a16:rowId xmlns:a16="http://schemas.microsoft.com/office/drawing/2014/main" val="4220187968"/>
                  </a:ext>
                </a:extLst>
              </a:tr>
              <a:tr h="553675">
                <a:tc>
                  <a:txBody>
                    <a:bodyPr/>
                    <a:lstStyle/>
                    <a:p>
                      <a:pPr fontAlgn="base"/>
                      <a:r>
                        <a:rPr lang="en-US" sz="1800">
                          <a:effectLst/>
                        </a:rPr>
                        <a:t>Stream analytics</a:t>
                      </a:r>
                    </a:p>
                  </a:txBody>
                  <a:tcPr marL="36039" marR="36039" marT="36039" marB="36039" anchor="ctr"/>
                </a:tc>
                <a:tc>
                  <a:txBody>
                    <a:bodyPr/>
                    <a:lstStyle/>
                    <a:p>
                      <a:pPr fontAlgn="base"/>
                      <a:r>
                        <a:rPr lang="en-US" sz="1800">
                          <a:effectLst/>
                        </a:rPr>
                        <a:t>Cloud DataFlow</a:t>
                      </a:r>
                    </a:p>
                  </a:txBody>
                  <a:tcPr marL="36039" marR="36039" marT="36039" marB="36039" anchor="ctr"/>
                </a:tc>
                <a:tc>
                  <a:txBody>
                    <a:bodyPr/>
                    <a:lstStyle/>
                    <a:p>
                      <a:pPr fontAlgn="base"/>
                      <a:r>
                        <a:rPr lang="en-US" sz="1800">
                          <a:effectLst/>
                        </a:rPr>
                        <a:t>Amazon Kinesis</a:t>
                      </a:r>
                    </a:p>
                  </a:txBody>
                  <a:tcPr marL="36039" marR="36039" marT="36039" marB="36039" anchor="ctr"/>
                </a:tc>
                <a:tc>
                  <a:txBody>
                    <a:bodyPr/>
                    <a:lstStyle/>
                    <a:p>
                      <a:pPr fontAlgn="base"/>
                      <a:r>
                        <a:rPr lang="en-US" sz="1800">
                          <a:effectLst/>
                        </a:rPr>
                        <a:t>Azure Stream Analytics</a:t>
                      </a:r>
                    </a:p>
                  </a:txBody>
                  <a:tcPr marL="36039" marR="36039" marT="36039" marB="36039" anchor="ctr"/>
                </a:tc>
                <a:extLst>
                  <a:ext uri="{0D108BD9-81ED-4DB2-BD59-A6C34878D82A}">
                    <a16:rowId xmlns:a16="http://schemas.microsoft.com/office/drawing/2014/main" val="3687321370"/>
                  </a:ext>
                </a:extLst>
              </a:tr>
              <a:tr h="870286">
                <a:tc>
                  <a:txBody>
                    <a:bodyPr/>
                    <a:lstStyle/>
                    <a:p>
                      <a:pPr fontAlgn="base"/>
                      <a:r>
                        <a:rPr lang="en-US" sz="1800" dirty="0">
                          <a:effectLst/>
                        </a:rPr>
                        <a:t>Cluster services</a:t>
                      </a:r>
                    </a:p>
                  </a:txBody>
                  <a:tcPr marL="36039" marR="36039" marT="36039" marB="36039" anchor="ctr"/>
                </a:tc>
                <a:tc>
                  <a:txBody>
                    <a:bodyPr/>
                    <a:lstStyle/>
                    <a:p>
                      <a:pPr fontAlgn="base"/>
                      <a:r>
                        <a:rPr lang="en-US" sz="1800">
                          <a:effectLst/>
                        </a:rPr>
                        <a:t>Borg, Kubernetes, Omega</a:t>
                      </a:r>
                    </a:p>
                  </a:txBody>
                  <a:tcPr marL="36039" marR="36039" marT="36039" marB="36039" anchor="ctr"/>
                </a:tc>
                <a:tc>
                  <a:txBody>
                    <a:bodyPr/>
                    <a:lstStyle/>
                    <a:p>
                      <a:pPr fontAlgn="base"/>
                      <a:r>
                        <a:rPr lang="en-US" sz="1800">
                          <a:effectLst/>
                        </a:rPr>
                        <a:t>Elastic Container Service (Amazon ECS)</a:t>
                      </a:r>
                    </a:p>
                  </a:txBody>
                  <a:tcPr marL="36039" marR="36039" marT="36039" marB="36039" anchor="ctr"/>
                </a:tc>
                <a:tc>
                  <a:txBody>
                    <a:bodyPr/>
                    <a:lstStyle/>
                    <a:p>
                      <a:pPr fontAlgn="base"/>
                      <a:r>
                        <a:rPr lang="en-US" sz="1800">
                          <a:effectLst/>
                        </a:rPr>
                        <a:t>Azure Kubernetes Service (AKS)</a:t>
                      </a:r>
                    </a:p>
                  </a:txBody>
                  <a:tcPr marL="36039" marR="36039" marT="36039" marB="36039" anchor="ctr"/>
                </a:tc>
                <a:extLst>
                  <a:ext uri="{0D108BD9-81ED-4DB2-BD59-A6C34878D82A}">
                    <a16:rowId xmlns:a16="http://schemas.microsoft.com/office/drawing/2014/main" val="3813900269"/>
                  </a:ext>
                </a:extLst>
              </a:tr>
              <a:tr h="553675">
                <a:tc>
                  <a:txBody>
                    <a:bodyPr/>
                    <a:lstStyle/>
                    <a:p>
                      <a:pPr fontAlgn="base"/>
                      <a:r>
                        <a:rPr lang="en-US" sz="1800" dirty="0">
                          <a:effectLst/>
                        </a:rPr>
                        <a:t>Analytics / BI platforms</a:t>
                      </a:r>
                    </a:p>
                  </a:txBody>
                  <a:tcPr marL="36039" marR="36039" marT="36039" marB="36039" anchor="ctr"/>
                </a:tc>
                <a:tc>
                  <a:txBody>
                    <a:bodyPr/>
                    <a:lstStyle/>
                    <a:p>
                      <a:pPr fontAlgn="base"/>
                      <a:r>
                        <a:rPr lang="en-US" sz="1800">
                          <a:effectLst/>
                        </a:rPr>
                        <a:t>Google Cloud BI solution</a:t>
                      </a:r>
                    </a:p>
                  </a:txBody>
                  <a:tcPr marL="36039" marR="36039" marT="36039" marB="36039" anchor="ctr"/>
                </a:tc>
                <a:tc>
                  <a:txBody>
                    <a:bodyPr/>
                    <a:lstStyle/>
                    <a:p>
                      <a:pPr fontAlgn="base"/>
                      <a:r>
                        <a:rPr lang="en-US" sz="1800">
                          <a:effectLst/>
                        </a:rPr>
                        <a:t>Amazon QuickSight</a:t>
                      </a:r>
                    </a:p>
                  </a:txBody>
                  <a:tcPr marL="36039" marR="36039" marT="36039" marB="36039" anchor="ctr"/>
                </a:tc>
                <a:tc>
                  <a:txBody>
                    <a:bodyPr/>
                    <a:lstStyle/>
                    <a:p>
                      <a:pPr fontAlgn="base"/>
                      <a:r>
                        <a:rPr lang="en-US" sz="1800">
                          <a:effectLst/>
                        </a:rPr>
                        <a:t>Microsoft Power BI</a:t>
                      </a:r>
                    </a:p>
                  </a:txBody>
                  <a:tcPr marL="36039" marR="36039" marT="36039" marB="36039" anchor="ctr"/>
                </a:tc>
                <a:extLst>
                  <a:ext uri="{0D108BD9-81ED-4DB2-BD59-A6C34878D82A}">
                    <a16:rowId xmlns:a16="http://schemas.microsoft.com/office/drawing/2014/main" val="4064160719"/>
                  </a:ext>
                </a:extLst>
              </a:tr>
              <a:tr h="711980">
                <a:tc>
                  <a:txBody>
                    <a:bodyPr/>
                    <a:lstStyle/>
                    <a:p>
                      <a:pPr fontAlgn="base"/>
                      <a:r>
                        <a:rPr lang="en-US" sz="1800" dirty="0">
                          <a:effectLst/>
                        </a:rPr>
                        <a:t>ML as a Service</a:t>
                      </a:r>
                    </a:p>
                  </a:txBody>
                  <a:tcPr marL="36039" marR="36039" marT="36039" marB="36039" anchor="ctr"/>
                </a:tc>
                <a:tc>
                  <a:txBody>
                    <a:bodyPr/>
                    <a:lstStyle/>
                    <a:p>
                      <a:pPr fontAlgn="base"/>
                      <a:r>
                        <a:rPr lang="en-US" sz="1800" dirty="0">
                          <a:solidFill>
                            <a:srgbClr val="FF0000"/>
                          </a:solidFill>
                          <a:effectLst/>
                        </a:rPr>
                        <a:t>Cloud AI</a:t>
                      </a:r>
                    </a:p>
                  </a:txBody>
                  <a:tcPr marL="36039" marR="36039" marT="36039" marB="36039" anchor="ctr"/>
                </a:tc>
                <a:tc>
                  <a:txBody>
                    <a:bodyPr/>
                    <a:lstStyle/>
                    <a:p>
                      <a:pPr fontAlgn="base"/>
                      <a:r>
                        <a:rPr lang="en-US" sz="1800" dirty="0">
                          <a:solidFill>
                            <a:srgbClr val="FF0000"/>
                          </a:solidFill>
                          <a:effectLst/>
                        </a:rPr>
                        <a:t>Amazon ML</a:t>
                      </a:r>
                    </a:p>
                  </a:txBody>
                  <a:tcPr marL="36039" marR="36039" marT="36039" marB="36039" anchor="ctr"/>
                </a:tc>
                <a:tc>
                  <a:txBody>
                    <a:bodyPr/>
                    <a:lstStyle/>
                    <a:p>
                      <a:pPr fontAlgn="base"/>
                      <a:r>
                        <a:rPr lang="en-US" sz="1800" dirty="0">
                          <a:solidFill>
                            <a:srgbClr val="FF0000"/>
                          </a:solidFill>
                          <a:effectLst/>
                        </a:rPr>
                        <a:t>Azure Machine Learning service</a:t>
                      </a:r>
                    </a:p>
                  </a:txBody>
                  <a:tcPr marL="36039" marR="36039" marT="36039" marB="36039" anchor="ctr"/>
                </a:tc>
                <a:extLst>
                  <a:ext uri="{0D108BD9-81ED-4DB2-BD59-A6C34878D82A}">
                    <a16:rowId xmlns:a16="http://schemas.microsoft.com/office/drawing/2014/main" val="551342706"/>
                  </a:ext>
                </a:extLst>
              </a:tr>
            </a:tbl>
          </a:graphicData>
        </a:graphic>
      </p:graphicFrame>
      <p:sp>
        <p:nvSpPr>
          <p:cNvPr id="5" name="Rectangle 1"/>
          <p:cNvSpPr>
            <a:spLocks noChangeArrowheads="1"/>
          </p:cNvSpPr>
          <p:nvPr/>
        </p:nvSpPr>
        <p:spPr bwMode="auto">
          <a:xfrm>
            <a:off x="-3312530" y="825411"/>
            <a:ext cx="2022912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TW" altLang="zh-TW"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br>
              <a:rPr kumimoji="0" lang="zh-TW" altLang="zh-TW"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zh-TW" altLang="zh-TW" sz="24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9869311"/>
      </p:ext>
    </p:extLst>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AI</a:t>
            </a:r>
            <a:r>
              <a:rPr lang="zh-TW" altLang="en-US"/>
              <a:t> 機器人 </a:t>
            </a:r>
            <a:endParaRPr lang="zh-TW" altLang="en-US" dirty="0"/>
          </a:p>
        </p:txBody>
      </p:sp>
      <p:sp>
        <p:nvSpPr>
          <p:cNvPr id="3" name="內容版面配置區 2"/>
          <p:cNvSpPr>
            <a:spLocks noGrp="1"/>
          </p:cNvSpPr>
          <p:nvPr>
            <p:ph idx="1"/>
          </p:nvPr>
        </p:nvSpPr>
        <p:spPr>
          <a:xfrm>
            <a:off x="3131840" y="188640"/>
            <a:ext cx="4536504" cy="5688632"/>
          </a:xfrm>
        </p:spPr>
        <p:txBody>
          <a:bodyPr/>
          <a:lstStyle/>
          <a:p>
            <a:r>
              <a:rPr lang="zh-TW" altLang="en-US" sz="1200" dirty="0">
                <a:hlinkClick r:id="rId2"/>
              </a:rPr>
              <a:t>最神的機器人 </a:t>
            </a:r>
            <a:endParaRPr lang="en-US" altLang="zh-TW" sz="1200" dirty="0">
              <a:hlinkClick r:id="rId2"/>
            </a:endParaRPr>
          </a:p>
          <a:p>
            <a:r>
              <a:rPr lang="en-US" altLang="zh-TW" sz="1200" dirty="0">
                <a:hlinkClick r:id="rId2"/>
              </a:rPr>
              <a:t>https://youtu.be/ZO19okCB2uA</a:t>
            </a:r>
            <a:endParaRPr lang="en-US" altLang="zh-TW" sz="1200" dirty="0"/>
          </a:p>
          <a:p>
            <a:endParaRPr lang="en-US" altLang="zh-TW" sz="1200" dirty="0"/>
          </a:p>
          <a:p>
            <a:r>
              <a:rPr lang="en-US" altLang="zh-TW" sz="1200" dirty="0"/>
              <a:t>Top Humanoid Robots | Robots 2021</a:t>
            </a:r>
          </a:p>
          <a:p>
            <a:r>
              <a:rPr lang="en-US" altLang="zh-TW" sz="1200" dirty="0">
                <a:hlinkClick r:id="rId3"/>
              </a:rPr>
              <a:t>https://youtu.be/9fQPG9DVrjg</a:t>
            </a:r>
            <a:endParaRPr lang="en-US" altLang="zh-TW" sz="1200" dirty="0"/>
          </a:p>
          <a:p>
            <a:endParaRPr lang="en-US" altLang="zh-TW" sz="1200" dirty="0"/>
          </a:p>
          <a:p>
            <a:r>
              <a:rPr lang="en-US" altLang="zh-TW" sz="1200" dirty="0"/>
              <a:t>9 Most Advanced AI Robots</a:t>
            </a:r>
          </a:p>
          <a:p>
            <a:r>
              <a:rPr lang="en-US" altLang="zh-TW" sz="1200" dirty="0">
                <a:hlinkClick r:id="rId4"/>
              </a:rPr>
              <a:t>https://youtu.be/Jky9I1ihAkg</a:t>
            </a:r>
            <a:endParaRPr lang="en-US" altLang="zh-TW" sz="1200" dirty="0"/>
          </a:p>
          <a:p>
            <a:endParaRPr lang="en-US" altLang="zh-TW" sz="1200" dirty="0"/>
          </a:p>
          <a:p>
            <a:r>
              <a:rPr lang="zh-TW" altLang="en-US" sz="1200" dirty="0"/>
              <a:t>特斯拉帝國再添</a:t>
            </a:r>
            <a:r>
              <a:rPr lang="en-US" altLang="zh-TW" sz="1200" dirty="0"/>
              <a:t>AI</a:t>
            </a:r>
            <a:r>
              <a:rPr lang="zh-TW" altLang="en-US" sz="1200" dirty="0"/>
              <a:t>機器人</a:t>
            </a:r>
          </a:p>
          <a:p>
            <a:r>
              <a:rPr lang="en-US" altLang="zh-TW" sz="1200" dirty="0">
                <a:hlinkClick r:id="rId5"/>
              </a:rPr>
              <a:t>https://youtu.be/pIN9UHF-91c</a:t>
            </a:r>
            <a:endParaRPr lang="en-US" altLang="zh-TW" sz="1200" dirty="0"/>
          </a:p>
          <a:p>
            <a:endParaRPr lang="en-US" altLang="zh-TW" sz="1200" dirty="0"/>
          </a:p>
          <a:p>
            <a:r>
              <a:rPr lang="zh-CN" altLang="en-US" sz="1200" dirty="0"/>
              <a:t>日本</a:t>
            </a:r>
            <a:r>
              <a:rPr lang="en-US" altLang="zh-CN" sz="1200" dirty="0"/>
              <a:t>VS</a:t>
            </a:r>
            <a:r>
              <a:rPr lang="zh-CN" altLang="en-US" sz="1200" dirty="0"/>
              <a:t>美國機器人</a:t>
            </a:r>
          </a:p>
          <a:p>
            <a:r>
              <a:rPr lang="en-US" altLang="zh-CN" sz="1200" dirty="0">
                <a:hlinkClick r:id="rId6"/>
              </a:rPr>
              <a:t>https://youtu.be/B_SbkH_aNrg</a:t>
            </a:r>
            <a:endParaRPr lang="en-US" altLang="zh-CN" sz="1200" dirty="0"/>
          </a:p>
          <a:p>
            <a:endParaRPr lang="en-US" altLang="zh-CN" sz="1200" dirty="0"/>
          </a:p>
          <a:p>
            <a:r>
              <a:rPr lang="en-US" altLang="zh-TW" sz="1200" dirty="0"/>
              <a:t>Inside the lab: How does Atlas work?</a:t>
            </a:r>
          </a:p>
          <a:p>
            <a:r>
              <a:rPr lang="en-US" altLang="zh-TW" sz="1200" dirty="0"/>
              <a:t>https://www.youtube.com/watch?v=EezdinoG4mk</a:t>
            </a:r>
          </a:p>
          <a:p>
            <a:endParaRPr lang="en-US" altLang="zh-TW" sz="1200" dirty="0"/>
          </a:p>
          <a:p>
            <a:r>
              <a:rPr lang="en-US" altLang="zh-TW" sz="1200" dirty="0" err="1"/>
              <a:t>Saya</a:t>
            </a:r>
            <a:r>
              <a:rPr lang="zh-TW" altLang="en-US" sz="1200" dirty="0"/>
              <a:t>人工智慧</a:t>
            </a:r>
            <a:r>
              <a:rPr lang="en-US" altLang="zh-TW" sz="1200" dirty="0"/>
              <a:t>Ai</a:t>
            </a:r>
            <a:r>
              <a:rPr lang="zh-TW" altLang="en-US" sz="1200" dirty="0"/>
              <a:t>機器人 </a:t>
            </a:r>
            <a:r>
              <a:rPr lang="en-US" altLang="zh-TW" sz="1200" dirty="0"/>
              <a:t>Hyper Realistic CGI Girl</a:t>
            </a:r>
          </a:p>
          <a:p>
            <a:r>
              <a:rPr lang="en-US" altLang="zh-TW" sz="1200" dirty="0">
                <a:hlinkClick r:id="rId7"/>
              </a:rPr>
              <a:t>https://youtu.be/GyOFmDC-Hcc</a:t>
            </a:r>
            <a:endParaRPr lang="en-US" altLang="zh-TW" sz="1200" dirty="0"/>
          </a:p>
          <a:p>
            <a:r>
              <a:rPr lang="en-US" altLang="zh-TW" sz="1200" dirty="0"/>
              <a:t> </a:t>
            </a:r>
          </a:p>
          <a:p>
            <a:r>
              <a:rPr lang="zh-TW" altLang="en-US" sz="1200" dirty="0"/>
              <a:t>買了美女機器人回家</a:t>
            </a:r>
          </a:p>
          <a:p>
            <a:r>
              <a:rPr lang="en-US" altLang="zh-TW" sz="1200" dirty="0">
                <a:hlinkClick r:id="rId8"/>
              </a:rPr>
              <a:t>https://youtu.be/DCKTd364C38</a:t>
            </a:r>
            <a:endParaRPr lang="en-US" altLang="zh-TW" sz="1200" dirty="0"/>
          </a:p>
          <a:p>
            <a:endParaRPr lang="en-US" altLang="zh-TW" sz="1200" dirty="0"/>
          </a:p>
          <a:p>
            <a:r>
              <a:rPr lang="zh-TW" altLang="en-US" sz="1200" dirty="0"/>
              <a:t>超人工智慧日本正妹機器人</a:t>
            </a:r>
          </a:p>
          <a:p>
            <a:r>
              <a:rPr lang="en-US" altLang="zh-TW" sz="1200" dirty="0"/>
              <a:t>https://youtu.be/uB4Zbo5Vs_I</a:t>
            </a:r>
          </a:p>
          <a:p>
            <a:endParaRPr lang="en-US" altLang="zh-TW" sz="1200" dirty="0"/>
          </a:p>
        </p:txBody>
      </p:sp>
    </p:spTree>
    <p:extLst>
      <p:ext uri="{BB962C8B-B14F-4D97-AF65-F5344CB8AC3E}">
        <p14:creationId xmlns:p14="http://schemas.microsoft.com/office/powerpoint/2010/main" val="493823165"/>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2800" dirty="0">
                <a:effectLst/>
              </a:rPr>
              <a:t>科技啟示錄</a:t>
            </a:r>
            <a:r>
              <a:rPr lang="en-US" altLang="zh-TW" sz="2800" dirty="0">
                <a:effectLst/>
              </a:rPr>
              <a:t>--</a:t>
            </a:r>
            <a:r>
              <a:rPr lang="zh-TW" altLang="en-US" sz="2800" b="0" dirty="0">
                <a:effectLst/>
              </a:rPr>
              <a:t>特斯拉機器人（也稱為</a:t>
            </a:r>
            <a:r>
              <a:rPr lang="en-US" altLang="zh-TW" sz="2800" b="0" dirty="0">
                <a:effectLst/>
              </a:rPr>
              <a:t>Optimus</a:t>
            </a:r>
            <a:r>
              <a:rPr lang="zh-TW" altLang="en-US" sz="2800" b="0" dirty="0">
                <a:effectLst/>
              </a:rPr>
              <a:t>）</a:t>
            </a:r>
            <a:endParaRPr lang="zh-TW" altLang="en-US" sz="2800" dirty="0"/>
          </a:p>
        </p:txBody>
      </p:sp>
      <p:sp>
        <p:nvSpPr>
          <p:cNvPr id="3" name="內容版面配置區 2"/>
          <p:cNvSpPr>
            <a:spLocks noGrp="1"/>
          </p:cNvSpPr>
          <p:nvPr>
            <p:ph idx="1"/>
          </p:nvPr>
        </p:nvSpPr>
        <p:spPr>
          <a:xfrm>
            <a:off x="188995" y="1114496"/>
            <a:ext cx="8775493" cy="5410848"/>
          </a:xfrm>
        </p:spPr>
        <p:txBody>
          <a:bodyPr/>
          <a:lstStyle/>
          <a:p>
            <a:r>
              <a:rPr lang="zh-TW" altLang="en-US" dirty="0"/>
              <a:t>特斯拉機器人來了！ 特斯拉為什麼要造機器人</a:t>
            </a:r>
            <a:r>
              <a:rPr lang="en-US" altLang="zh-TW" dirty="0"/>
              <a:t>?【</a:t>
            </a:r>
            <a:r>
              <a:rPr lang="zh-TW" altLang="en-US" dirty="0"/>
              <a:t>科技啟示錄</a:t>
            </a:r>
            <a:r>
              <a:rPr lang="en-US" altLang="zh-TW" dirty="0"/>
              <a:t>】</a:t>
            </a:r>
          </a:p>
          <a:p>
            <a:r>
              <a:rPr lang="en-US" altLang="zh-TW" dirty="0">
                <a:hlinkClick r:id="rId2"/>
              </a:rPr>
              <a:t>https://www.youtube.com/watch?v=ck1NJnIyuGo</a:t>
            </a:r>
            <a:endParaRPr lang="en-US" altLang="zh-TW" dirty="0"/>
          </a:p>
          <a:p>
            <a:endParaRPr lang="en-US" altLang="zh-TW" dirty="0"/>
          </a:p>
          <a:p>
            <a:r>
              <a:rPr lang="en-US" altLang="zh-TW" dirty="0"/>
              <a:t>5</a:t>
            </a:r>
            <a:r>
              <a:rPr lang="zh-TW" altLang="en-US" dirty="0"/>
              <a:t>個最先進的精妙機器人</a:t>
            </a:r>
          </a:p>
          <a:p>
            <a:r>
              <a:rPr lang="en-US" altLang="zh-TW" dirty="0">
                <a:hlinkClick r:id="rId3"/>
              </a:rPr>
              <a:t>https://www.youtube.com/watch?v=KI-TGKkAv1o</a:t>
            </a:r>
            <a:endParaRPr lang="en-US" altLang="zh-TW" dirty="0"/>
          </a:p>
          <a:p>
            <a:endParaRPr lang="en-US" altLang="zh-TW" dirty="0"/>
          </a:p>
          <a:p>
            <a:r>
              <a:rPr lang="en-US" altLang="zh-TW" dirty="0">
                <a:hlinkClick r:id="rId4"/>
              </a:rPr>
              <a:t>https://www.youtube.com/c/%E7%A7%91%E6%8A%80%E5%95%9F%E7%A4%BA%E9%8C%84/videos</a:t>
            </a:r>
            <a:endParaRPr lang="en-US" altLang="zh-TW" dirty="0"/>
          </a:p>
          <a:p>
            <a:endParaRPr lang="en-US" altLang="zh-TW" dirty="0"/>
          </a:p>
          <a:p>
            <a:r>
              <a:rPr lang="en-US" altLang="zh-TW" dirty="0"/>
              <a:t>WRC 2022 - China's largest robot exhibition </a:t>
            </a:r>
          </a:p>
          <a:p>
            <a:r>
              <a:rPr lang="en-US" altLang="zh-TW" dirty="0">
                <a:hlinkClick r:id="rId5"/>
              </a:rPr>
              <a:t>https://www.youtube.com/watch?v=_8biRQHuEy4</a:t>
            </a:r>
            <a:endParaRPr lang="en-US" altLang="zh-TW" dirty="0"/>
          </a:p>
          <a:p>
            <a:endParaRPr lang="en-US" altLang="zh-TW" dirty="0"/>
          </a:p>
          <a:p>
            <a:r>
              <a:rPr lang="en-US" altLang="zh-TW" dirty="0"/>
              <a:t>Why Boston Dynamics is Building a Super Robot Army</a:t>
            </a:r>
          </a:p>
          <a:p>
            <a:r>
              <a:rPr lang="en-US" altLang="zh-TW" dirty="0"/>
              <a:t>https://www.youtube.com/watch?v=LLSqc-p4UhI</a:t>
            </a:r>
            <a:endParaRPr lang="zh-TW" altLang="en-US" dirty="0"/>
          </a:p>
        </p:txBody>
      </p:sp>
    </p:spTree>
    <p:extLst>
      <p:ext uri="{BB962C8B-B14F-4D97-AF65-F5344CB8AC3E}">
        <p14:creationId xmlns:p14="http://schemas.microsoft.com/office/powerpoint/2010/main" val="290459195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Definition of AI     </a:t>
            </a:r>
            <a:r>
              <a:rPr lang="zh-TW" altLang="en-US" dirty="0"/>
              <a:t>定義</a:t>
            </a:r>
          </a:p>
        </p:txBody>
      </p:sp>
      <p:sp>
        <p:nvSpPr>
          <p:cNvPr id="6" name="內容版面配置區 5"/>
          <p:cNvSpPr>
            <a:spLocks noGrp="1"/>
          </p:cNvSpPr>
          <p:nvPr>
            <p:ph idx="1"/>
          </p:nvPr>
        </p:nvSpPr>
        <p:spPr>
          <a:xfrm>
            <a:off x="188995" y="1114496"/>
            <a:ext cx="8955005" cy="5410848"/>
          </a:xfrm>
        </p:spPr>
        <p:txBody>
          <a:bodyPr/>
          <a:lstStyle/>
          <a:p>
            <a:r>
              <a:rPr lang="en-US" altLang="zh-TW" sz="2000" dirty="0">
                <a:solidFill>
                  <a:srgbClr val="7030A0"/>
                </a:solidFill>
              </a:rPr>
              <a:t>“Intelligence: The ability to learn and solve problems”</a:t>
            </a:r>
          </a:p>
          <a:p>
            <a:r>
              <a:rPr lang="en-US" altLang="zh-TW" sz="2000" dirty="0"/>
              <a:t>Webster’s Dictionary.</a:t>
            </a:r>
          </a:p>
          <a:p>
            <a:r>
              <a:rPr lang="zh-TW" altLang="en-US" sz="2000" dirty="0"/>
              <a:t>“智能：學習和解決問題的能力”</a:t>
            </a:r>
            <a:endParaRPr lang="en-US" altLang="zh-TW" sz="2000" dirty="0"/>
          </a:p>
          <a:p>
            <a:endParaRPr lang="en-US" altLang="zh-TW" sz="2000" dirty="0"/>
          </a:p>
          <a:p>
            <a:r>
              <a:rPr lang="en-US" altLang="zh-TW" sz="2000" dirty="0">
                <a:solidFill>
                  <a:srgbClr val="7030A0"/>
                </a:solidFill>
              </a:rPr>
              <a:t>“Artificial intelligence (AI) is the intelligence exhibited by machines or software’</a:t>
            </a:r>
          </a:p>
          <a:p>
            <a:r>
              <a:rPr lang="en-US" altLang="zh-TW" sz="2000" dirty="0"/>
              <a:t>Wikipedia.</a:t>
            </a:r>
          </a:p>
          <a:p>
            <a:r>
              <a:rPr lang="zh-TW" altLang="en-US" sz="2000" dirty="0"/>
              <a:t>“人工智能（</a:t>
            </a:r>
            <a:r>
              <a:rPr lang="en-US" altLang="zh-TW" sz="2000" dirty="0"/>
              <a:t>AI</a:t>
            </a:r>
            <a:r>
              <a:rPr lang="zh-TW" altLang="en-US" sz="2000" dirty="0"/>
              <a:t>）是機器或軟體展示的智能”</a:t>
            </a:r>
          </a:p>
          <a:p>
            <a:r>
              <a:rPr lang="en-US" altLang="zh-TW" sz="2000" dirty="0"/>
              <a:t> </a:t>
            </a:r>
          </a:p>
          <a:p>
            <a:r>
              <a:rPr lang="en-US" altLang="zh-TW" sz="2000" dirty="0">
                <a:solidFill>
                  <a:srgbClr val="7030A0"/>
                </a:solidFill>
              </a:rPr>
              <a:t>“The science and engineering of making intelligent machines”</a:t>
            </a:r>
          </a:p>
          <a:p>
            <a:r>
              <a:rPr lang="en-US" altLang="zh-TW" sz="2000" dirty="0"/>
              <a:t>McCarthy.</a:t>
            </a:r>
            <a:r>
              <a:rPr lang="zh-TW" altLang="en-US" sz="2000" dirty="0"/>
              <a:t> “製造智能機器的科學與工程“</a:t>
            </a:r>
          </a:p>
          <a:p>
            <a:endParaRPr lang="en-US" altLang="zh-TW" sz="2000" dirty="0"/>
          </a:p>
          <a:p>
            <a:r>
              <a:rPr lang="en-US" altLang="zh-TW" sz="2000" dirty="0">
                <a:solidFill>
                  <a:srgbClr val="FF0000"/>
                </a:solidFill>
              </a:rPr>
              <a:t>“The study and design of intelligent agents, where an intelligent agent is a system that perceives its environment and takes actions that maximize its chances of success.”</a:t>
            </a:r>
          </a:p>
          <a:p>
            <a:r>
              <a:rPr lang="en-US" altLang="zh-TW" sz="2000" dirty="0"/>
              <a:t>Russel and </a:t>
            </a:r>
            <a:r>
              <a:rPr lang="en-US" altLang="zh-TW" sz="2000" dirty="0" err="1"/>
              <a:t>Norvig</a:t>
            </a:r>
            <a:r>
              <a:rPr lang="en-US" altLang="zh-TW" sz="2000" dirty="0"/>
              <a:t> AI book</a:t>
            </a:r>
            <a:endParaRPr lang="zh-TW" altLang="en-US" sz="2000" dirty="0"/>
          </a:p>
          <a:p>
            <a:r>
              <a:rPr lang="zh-TW" altLang="en-US" sz="2000" dirty="0"/>
              <a:t>“</a:t>
            </a:r>
            <a:r>
              <a:rPr lang="zh-TW" altLang="en-US" sz="2000" u="sng" dirty="0">
                <a:solidFill>
                  <a:srgbClr val="0070C0"/>
                </a:solidFill>
              </a:rPr>
              <a:t>研究和設計智能代理人</a:t>
            </a:r>
            <a:r>
              <a:rPr lang="zh-TW" altLang="en-US" sz="2000" dirty="0"/>
              <a:t>，智能代理人是一種能感知環境並採取行動以最大化成功機會的系統</a:t>
            </a:r>
            <a:r>
              <a:rPr lang="en-US" altLang="zh-TW" sz="2000" dirty="0"/>
              <a:t>"</a:t>
            </a:r>
            <a:endParaRPr lang="zh-TW" altLang="en-US" sz="2000" dirty="0"/>
          </a:p>
          <a:p>
            <a:endParaRPr lang="zh-TW" altLang="en-US" sz="2000" dirty="0"/>
          </a:p>
        </p:txBody>
      </p:sp>
    </p:spTree>
    <p:extLst>
      <p:ext uri="{BB962C8B-B14F-4D97-AF65-F5344CB8AC3E}">
        <p14:creationId xmlns:p14="http://schemas.microsoft.com/office/powerpoint/2010/main" val="46227065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Why AI?</a:t>
            </a:r>
            <a:endParaRPr lang="zh-TW" altLang="en-US" dirty="0"/>
          </a:p>
        </p:txBody>
      </p:sp>
      <p:sp>
        <p:nvSpPr>
          <p:cNvPr id="3" name="內容版面配置區 2"/>
          <p:cNvSpPr>
            <a:spLocks noGrp="1"/>
          </p:cNvSpPr>
          <p:nvPr>
            <p:ph idx="1"/>
          </p:nvPr>
        </p:nvSpPr>
        <p:spPr>
          <a:xfrm>
            <a:off x="188995" y="1114495"/>
            <a:ext cx="8703485" cy="5139659"/>
          </a:xfrm>
        </p:spPr>
        <p:txBody>
          <a:bodyPr/>
          <a:lstStyle/>
          <a:p>
            <a:r>
              <a:rPr lang="en-US" altLang="zh-TW" b="0" dirty="0">
                <a:solidFill>
                  <a:srgbClr val="7030A0"/>
                </a:solidFill>
              </a:rPr>
              <a:t>“Just as the Industrial Revolution freed up a lot of humanity</a:t>
            </a:r>
          </a:p>
          <a:p>
            <a:r>
              <a:rPr lang="en-US" altLang="zh-TW" b="0" dirty="0">
                <a:solidFill>
                  <a:srgbClr val="7030A0"/>
                </a:solidFill>
              </a:rPr>
              <a:t>from physical drudgery, I think AI has the potential to free</a:t>
            </a:r>
          </a:p>
          <a:p>
            <a:r>
              <a:rPr lang="en-US" altLang="zh-TW" b="0" dirty="0">
                <a:solidFill>
                  <a:srgbClr val="7030A0"/>
                </a:solidFill>
              </a:rPr>
              <a:t>up humanity from a lot of the mental drudgery.”</a:t>
            </a:r>
          </a:p>
          <a:p>
            <a:endParaRPr lang="en-US" altLang="zh-TW" b="0" dirty="0">
              <a:solidFill>
                <a:srgbClr val="7030A0"/>
              </a:solidFill>
            </a:endParaRPr>
          </a:p>
          <a:p>
            <a:r>
              <a:rPr lang="en-US" altLang="zh-TW" b="0" dirty="0">
                <a:solidFill>
                  <a:srgbClr val="7030A0"/>
                </a:solidFill>
              </a:rPr>
              <a:t>AI </a:t>
            </a:r>
            <a:r>
              <a:rPr lang="zh-TW" altLang="en-US" b="0" dirty="0">
                <a:solidFill>
                  <a:srgbClr val="7030A0"/>
                </a:solidFill>
              </a:rPr>
              <a:t>就像工業革命幫人們從身體上的苦差事釋放了許多人性一樣，我認為人工智能有潛力幫人們從一些精神上的苦差事中釋出人性</a:t>
            </a:r>
            <a:endParaRPr lang="en-US" altLang="zh-TW" b="0" dirty="0">
              <a:solidFill>
                <a:srgbClr val="7030A0"/>
              </a:solidFill>
            </a:endParaRPr>
          </a:p>
          <a:p>
            <a:endParaRPr lang="en-US" altLang="zh-TW" b="0" dirty="0">
              <a:solidFill>
                <a:srgbClr val="7030A0"/>
              </a:solidFill>
            </a:endParaRPr>
          </a:p>
          <a:p>
            <a:pPr algn="r"/>
            <a:r>
              <a:rPr lang="en-US" altLang="zh-TW" b="0" dirty="0"/>
              <a:t>Andrew Ng.</a:t>
            </a:r>
            <a:endParaRPr lang="zh-TW" altLang="en-US" dirty="0"/>
          </a:p>
        </p:txBody>
      </p:sp>
      <p:sp>
        <p:nvSpPr>
          <p:cNvPr id="4" name="矩形 3"/>
          <p:cNvSpPr/>
          <p:nvPr/>
        </p:nvSpPr>
        <p:spPr>
          <a:xfrm>
            <a:off x="4427984" y="4869160"/>
            <a:ext cx="4572000" cy="1384995"/>
          </a:xfrm>
          <a:prstGeom prst="rect">
            <a:avLst/>
          </a:prstGeom>
        </p:spPr>
        <p:txBody>
          <a:bodyPr>
            <a:spAutoFit/>
          </a:bodyPr>
          <a:lstStyle/>
          <a:p>
            <a:r>
              <a:rPr lang="zh-TW" altLang="en-US" sz="1400" dirty="0"/>
              <a:t>吳恩達（英語：</a:t>
            </a:r>
            <a:r>
              <a:rPr lang="en-US" altLang="zh-TW" sz="1400" dirty="0"/>
              <a:t>Andrew Ng</a:t>
            </a:r>
            <a:r>
              <a:rPr lang="zh-TW" altLang="en-US" sz="1400" dirty="0"/>
              <a:t>，</a:t>
            </a:r>
            <a:r>
              <a:rPr lang="en-US" altLang="zh-TW" sz="1400" dirty="0"/>
              <a:t>1976</a:t>
            </a:r>
            <a:r>
              <a:rPr lang="zh-TW" altLang="en-US" sz="1400" dirty="0"/>
              <a:t>年－）是史丹福大學計算機科學系和電氣工程系的客座教授，曾經擔任斯坦福人工智慧實驗室的主任。他還與達芙妮</a:t>
            </a:r>
            <a:r>
              <a:rPr lang="en-US" altLang="zh-TW" sz="1400" dirty="0"/>
              <a:t>·</a:t>
            </a:r>
            <a:r>
              <a:rPr lang="zh-TW" altLang="en-US" sz="1400" dirty="0"/>
              <a:t>科勒一起創建了在線教育平台</a:t>
            </a:r>
            <a:r>
              <a:rPr lang="en-US" altLang="zh-TW" sz="1400" dirty="0"/>
              <a:t>Coursera</a:t>
            </a:r>
            <a:r>
              <a:rPr lang="zh-TW" altLang="en-US" sz="1400" dirty="0"/>
              <a:t>。</a:t>
            </a:r>
            <a:endParaRPr lang="en-US" altLang="zh-TW" sz="1400" dirty="0"/>
          </a:p>
          <a:p>
            <a:endParaRPr lang="en-US" altLang="zh-TW" sz="1400" dirty="0"/>
          </a:p>
          <a:p>
            <a:r>
              <a:rPr lang="en-US" altLang="zh-TW" sz="1400" dirty="0"/>
              <a:t>https://www.youtube.com/watch?v=ZCIVhXaYvko</a:t>
            </a:r>
            <a:endParaRPr lang="zh-TW" altLang="en-US" sz="1400" dirty="0"/>
          </a:p>
        </p:txBody>
      </p:sp>
      <p:pic>
        <p:nvPicPr>
          <p:cNvPr id="5" name="圖片 4"/>
          <p:cNvPicPr>
            <a:picLocks noChangeAspect="1"/>
          </p:cNvPicPr>
          <p:nvPr/>
        </p:nvPicPr>
        <p:blipFill>
          <a:blip r:embed="rId2"/>
          <a:stretch>
            <a:fillRect/>
          </a:stretch>
        </p:blipFill>
        <p:spPr>
          <a:xfrm>
            <a:off x="2476500" y="4077072"/>
            <a:ext cx="1567441" cy="1923678"/>
          </a:xfrm>
          <a:prstGeom prst="rect">
            <a:avLst/>
          </a:prstGeom>
        </p:spPr>
      </p:pic>
    </p:spTree>
    <p:extLst>
      <p:ext uri="{BB962C8B-B14F-4D97-AF65-F5344CB8AC3E}">
        <p14:creationId xmlns:p14="http://schemas.microsoft.com/office/powerpoint/2010/main" val="208793867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5"/>
          <p:cNvSpPr>
            <a:spLocks noChangeArrowheads="1"/>
          </p:cNvSpPr>
          <p:nvPr/>
        </p:nvSpPr>
        <p:spPr bwMode="auto">
          <a:xfrm>
            <a:off x="0" y="22733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TW" altLang="en-US"/>
          </a:p>
        </p:txBody>
      </p:sp>
      <p:sp>
        <p:nvSpPr>
          <p:cNvPr id="2056" name="Rectangle 8"/>
          <p:cNvSpPr>
            <a:spLocks noChangeArrowheads="1"/>
          </p:cNvSpPr>
          <p:nvPr/>
        </p:nvSpPr>
        <p:spPr bwMode="auto">
          <a:xfrm>
            <a:off x="0" y="2395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TW" altLang="en-US"/>
          </a:p>
        </p:txBody>
      </p:sp>
      <p:sp>
        <p:nvSpPr>
          <p:cNvPr id="2057" name="Rectangle 9"/>
          <p:cNvSpPr>
            <a:spLocks noChangeArrowheads="1"/>
          </p:cNvSpPr>
          <p:nvPr/>
        </p:nvSpPr>
        <p:spPr bwMode="auto">
          <a:xfrm>
            <a:off x="2411760" y="3770160"/>
            <a:ext cx="301236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TW" altLang="en-US" sz="1050" dirty="0"/>
              <a:t>圖</a:t>
            </a:r>
            <a:r>
              <a:rPr lang="en-US" altLang="zh-TW" sz="1050" b="1" dirty="0"/>
              <a:t>1.1</a:t>
            </a:r>
            <a:r>
              <a:rPr lang="zh-TW" altLang="en-US" sz="1050" dirty="0"/>
              <a:t>　一些人工智慧的定義，整理分成</a:t>
            </a:r>
            <a:r>
              <a:rPr lang="en-US" altLang="zh-TW" sz="1050" dirty="0"/>
              <a:t>4</a:t>
            </a:r>
            <a:r>
              <a:rPr lang="zh-TW" altLang="en-US" sz="1050" dirty="0"/>
              <a:t>種類型 </a:t>
            </a:r>
          </a:p>
        </p:txBody>
      </p:sp>
      <p:pic>
        <p:nvPicPr>
          <p:cNvPr id="2061" name="Picture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577922"/>
            <a:ext cx="8135937" cy="320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79512" y="131627"/>
            <a:ext cx="8020839" cy="461665"/>
          </a:xfrm>
          <a:prstGeom prst="rect">
            <a:avLst/>
          </a:prstGeom>
        </p:spPr>
        <p:txBody>
          <a:bodyPr wrap="square">
            <a:spAutoFit/>
          </a:bodyPr>
          <a:lstStyle/>
          <a:p>
            <a:r>
              <a:rPr lang="en-US" altLang="zh-TW" dirty="0"/>
              <a:t>Four schools of thoughts (Russel &amp; </a:t>
            </a:r>
            <a:r>
              <a:rPr lang="en-US" altLang="zh-TW" dirty="0" err="1"/>
              <a:t>Norvig</a:t>
            </a:r>
            <a:r>
              <a:rPr lang="en-US" altLang="zh-TW" dirty="0"/>
              <a:t>) </a:t>
            </a:r>
            <a:r>
              <a:rPr lang="zh-TW" altLang="en-US" dirty="0"/>
              <a:t>四個學派想法</a:t>
            </a:r>
          </a:p>
        </p:txBody>
      </p:sp>
      <p:sp>
        <p:nvSpPr>
          <p:cNvPr id="3" name="橢圓 2"/>
          <p:cNvSpPr/>
          <p:nvPr/>
        </p:nvSpPr>
        <p:spPr>
          <a:xfrm>
            <a:off x="6444208" y="2273300"/>
            <a:ext cx="216024" cy="14401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pic>
        <p:nvPicPr>
          <p:cNvPr id="4" name="圖片 3"/>
          <p:cNvPicPr>
            <a:picLocks noChangeAspect="1"/>
          </p:cNvPicPr>
          <p:nvPr/>
        </p:nvPicPr>
        <p:blipFill>
          <a:blip r:embed="rId3"/>
          <a:stretch>
            <a:fillRect/>
          </a:stretch>
        </p:blipFill>
        <p:spPr>
          <a:xfrm>
            <a:off x="994813" y="4054898"/>
            <a:ext cx="6313492" cy="2471725"/>
          </a:xfrm>
          <a:prstGeom prst="rect">
            <a:avLst/>
          </a:prstGeom>
        </p:spPr>
      </p:pic>
      <p:sp>
        <p:nvSpPr>
          <p:cNvPr id="5" name="矩形 4"/>
          <p:cNvSpPr/>
          <p:nvPr/>
        </p:nvSpPr>
        <p:spPr>
          <a:xfrm>
            <a:off x="6674418" y="2206808"/>
            <a:ext cx="1526380" cy="276999"/>
          </a:xfrm>
          <a:prstGeom prst="rect">
            <a:avLst/>
          </a:prstGeom>
        </p:spPr>
        <p:txBody>
          <a:bodyPr wrap="none">
            <a:spAutoFit/>
          </a:bodyPr>
          <a:lstStyle/>
          <a:p>
            <a:r>
              <a:rPr lang="en-US" altLang="zh-TW" sz="1200" dirty="0">
                <a:solidFill>
                  <a:srgbClr val="0070C0"/>
                </a:solidFill>
              </a:rPr>
              <a:t>(</a:t>
            </a:r>
            <a:r>
              <a:rPr lang="zh-TW" altLang="en-US" sz="1200" dirty="0">
                <a:solidFill>
                  <a:srgbClr val="0070C0"/>
                </a:solidFill>
              </a:rPr>
              <a:t>即這本</a:t>
            </a:r>
            <a:r>
              <a:rPr lang="en-US" altLang="zh-TW" sz="1200" dirty="0">
                <a:solidFill>
                  <a:srgbClr val="0070C0"/>
                </a:solidFill>
              </a:rPr>
              <a:t>AI</a:t>
            </a:r>
            <a:r>
              <a:rPr lang="zh-TW" altLang="en-US" sz="1200" dirty="0">
                <a:solidFill>
                  <a:srgbClr val="0070C0"/>
                </a:solidFill>
              </a:rPr>
              <a:t>書的方法</a:t>
            </a:r>
            <a:r>
              <a:rPr lang="en-US" altLang="zh-TW" sz="1200" dirty="0">
                <a:solidFill>
                  <a:srgbClr val="0070C0"/>
                </a:solidFill>
              </a:rPr>
              <a:t>)</a:t>
            </a:r>
            <a:endParaRPr lang="zh-TW" altLang="en-US" sz="1200" dirty="0">
              <a:solidFill>
                <a:srgbClr val="0070C0"/>
              </a:solidFill>
            </a:endParaRPr>
          </a:p>
        </p:txBody>
      </p:sp>
    </p:spTree>
    <p:extLst>
      <p:ext uri="{BB962C8B-B14F-4D97-AF65-F5344CB8AC3E}">
        <p14:creationId xmlns:p14="http://schemas.microsoft.com/office/powerpoint/2010/main" val="3846034037"/>
      </p:ext>
    </p:extLst>
  </p:cSld>
  <p:clrMapOvr>
    <a:masterClrMapping/>
  </p:clrMapOvr>
  <p:transition advClick="0"/>
</p:sld>
</file>

<file path=ppt/theme/theme1.xml><?xml version="1.0" encoding="utf-8"?>
<a:theme xmlns:a="http://schemas.openxmlformats.org/drawingml/2006/main" name="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PT版心_2012">
  <a:themeElements>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Presentation">
  <a:themeElements>
    <a:clrScheme name="暖調藍色">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2075" tIns="46038" rIns="92075" bIns="46038" numCol="1" anchor="t" anchorCtr="0" compatLnSpc="1">
        <a:prstTxWarp prst="textNoShape">
          <a:avLst/>
        </a:prstTxWarp>
        <a:sp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lang="en-US" altLang="zh-TW" sz="20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2075" tIns="46038" rIns="92075" bIns="46038" numCol="1" anchor="t" anchorCtr="0" compatLnSpc="1">
        <a:prstTxWarp prst="textNoShape">
          <a:avLst/>
        </a:prstTxWarp>
        <a:sp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lang="en-US" altLang="zh-TW" sz="20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Presentation 1">
        <a:dk1>
          <a:srgbClr val="000000"/>
        </a:dk1>
        <a:lt1>
          <a:srgbClr val="FFFFFF"/>
        </a:lt1>
        <a:dk2>
          <a:srgbClr val="000000"/>
        </a:dk2>
        <a:lt2>
          <a:srgbClr val="777777"/>
        </a:lt2>
        <a:accent1>
          <a:srgbClr val="FD0000"/>
        </a:accent1>
        <a:accent2>
          <a:srgbClr val="C0C0C0"/>
        </a:accent2>
        <a:accent3>
          <a:srgbClr val="FFFFFF"/>
        </a:accent3>
        <a:accent4>
          <a:srgbClr val="000000"/>
        </a:accent4>
        <a:accent5>
          <a:srgbClr val="FEAAAA"/>
        </a:accent5>
        <a:accent6>
          <a:srgbClr val="AEAEAE"/>
        </a:accent6>
        <a:hlink>
          <a:srgbClr val="4D4D4D"/>
        </a:hlink>
        <a:folHlink>
          <a:srgbClr val="66726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2771</TotalTime>
  <Words>9212</Words>
  <Application>Microsoft Office PowerPoint</Application>
  <PresentationFormat>如螢幕大小 (4:3)</PresentationFormat>
  <Paragraphs>577</Paragraphs>
  <Slides>53</Slides>
  <Notes>2</Notes>
  <HiddenSlides>0</HiddenSlides>
  <MMClips>0</MMClips>
  <ScaleCrop>false</ScaleCrop>
  <HeadingPairs>
    <vt:vector size="6" baseType="variant">
      <vt:variant>
        <vt:lpstr>使用字型</vt:lpstr>
      </vt:variant>
      <vt:variant>
        <vt:i4>22</vt:i4>
      </vt:variant>
      <vt:variant>
        <vt:lpstr>佈景主題</vt:lpstr>
      </vt:variant>
      <vt:variant>
        <vt:i4>3</vt:i4>
      </vt:variant>
      <vt:variant>
        <vt:lpstr>投影片標題</vt:lpstr>
      </vt:variant>
      <vt:variant>
        <vt:i4>53</vt:i4>
      </vt:variant>
    </vt:vector>
  </HeadingPairs>
  <TitlesOfParts>
    <vt:vector size="78" baseType="lpstr">
      <vt:lpstr>-apple-system</vt:lpstr>
      <vt:lpstr>Google Sans</vt:lpstr>
      <vt:lpstr>Google Sans Text</vt:lpstr>
      <vt:lpstr>GQSans</vt:lpstr>
      <vt:lpstr>inherit</vt:lpstr>
      <vt:lpstr>Linux Libertine</vt:lpstr>
      <vt:lpstr>Public Sans</vt:lpstr>
      <vt:lpstr>var(--td_default_google_font_2,'Roboto',sans-serif)</vt:lpstr>
      <vt:lpstr>YahooSans VF</vt:lpstr>
      <vt:lpstr>新細明體</vt:lpstr>
      <vt:lpstr>標楷體</vt:lpstr>
      <vt:lpstr>Arial</vt:lpstr>
      <vt:lpstr>Calibri</vt:lpstr>
      <vt:lpstr>Helvetica</vt:lpstr>
      <vt:lpstr>Libre Franklin</vt:lpstr>
      <vt:lpstr>Roboto</vt:lpstr>
      <vt:lpstr>Segoe UI Historic</vt:lpstr>
      <vt:lpstr>Times</vt:lpstr>
      <vt:lpstr>Times New Roman</vt:lpstr>
      <vt:lpstr>Titillium Web</vt:lpstr>
      <vt:lpstr>Verdana</vt:lpstr>
      <vt:lpstr>Wingdings</vt:lpstr>
      <vt:lpstr>PPT版心_2012</vt:lpstr>
      <vt:lpstr>1_PPT版心_2012</vt:lpstr>
      <vt:lpstr>Blank Presentation</vt:lpstr>
      <vt:lpstr>Chapter 01  人工智慧  　　　　　　Artificial Intelligence A Modern Approach (3rd Edition)</vt:lpstr>
      <vt:lpstr>What Is AI?</vt:lpstr>
      <vt:lpstr>AI in the movies</vt:lpstr>
      <vt:lpstr>https://www.youtube.com/watch?v=JAXyWEZQrq4</vt:lpstr>
      <vt:lpstr>AI = Apple-Intelligence??</vt:lpstr>
      <vt:lpstr>科技啟示錄--特斯拉機器人（也稱為Optimus）</vt:lpstr>
      <vt:lpstr>Definition of AI     定義</vt:lpstr>
      <vt:lpstr>Why AI?</vt:lpstr>
      <vt:lpstr>PowerPoint 簡報</vt:lpstr>
      <vt:lpstr>AGI (artificial general intelligence，通用人工智慧)</vt:lpstr>
      <vt:lpstr>AGI (artificial general intelligence，通用人工智慧)</vt:lpstr>
      <vt:lpstr>驅動通用人工智慧研究的技術是什麼？</vt:lpstr>
      <vt:lpstr>通用人工智慧研究有哪些挑戰？</vt:lpstr>
      <vt:lpstr>人工智能比較：弱(ANI) vs 強(AGI) vs 超(ASI) 弱人工智能 (Artificial Narrow Intelligence, ANI)、強人工智能 (Artificial General Intelligence, AGI)、和超人工智能 (Artificial Super Intelligence, ASI)。 </vt:lpstr>
      <vt:lpstr>通用人工智慧等級之比較</vt:lpstr>
      <vt:lpstr>1. Thinking humanly: cognitive approach</vt:lpstr>
      <vt:lpstr>2. Acting humanly:像人一樣行動</vt:lpstr>
      <vt:lpstr>3. Thinking rationally: Laws of thoughts. </vt:lpstr>
      <vt:lpstr>4. Acting rationally: 理性的行動  (即這本AI書的方法)</vt:lpstr>
      <vt:lpstr>人類推理(因果分析) 基礎</vt:lpstr>
      <vt:lpstr>PowerPoint 簡報</vt:lpstr>
      <vt:lpstr>基於科學模型的研究方法</vt:lpstr>
      <vt:lpstr>電腦常見推理方式</vt:lpstr>
      <vt:lpstr>Turing Test (1950)  圖靈測試</vt:lpstr>
      <vt:lpstr>電影版圖靈測試 </vt:lpstr>
      <vt:lpstr>PowerPoint 簡報</vt:lpstr>
      <vt:lpstr>PowerPoint 簡報</vt:lpstr>
      <vt:lpstr>電影--阿爾法測試/AI殺機 Alpha Test</vt:lpstr>
      <vt:lpstr>Foundation of AI 人工智慧的基礎</vt:lpstr>
      <vt:lpstr>神經科學</vt:lpstr>
      <vt:lpstr>PowerPoint 簡報</vt:lpstr>
      <vt:lpstr>AI founders  人工智能創建貢獻者</vt:lpstr>
      <vt:lpstr>作者: Stuart Russell</vt:lpstr>
      <vt:lpstr>作者: Peter Norvig</vt:lpstr>
      <vt:lpstr>3 Waves of AI</vt:lpstr>
      <vt:lpstr>《探尋人工智慧》影集</vt:lpstr>
      <vt:lpstr>Alpha Go</vt:lpstr>
      <vt:lpstr>AlphaGo致勝原理分解--蒙地卡羅樹搜尋</vt:lpstr>
      <vt:lpstr>History of AI</vt:lpstr>
      <vt:lpstr>History of AI</vt:lpstr>
      <vt:lpstr>History of AI</vt:lpstr>
      <vt:lpstr>智慧型代理人觀點的出現(1995~)</vt:lpstr>
      <vt:lpstr>AI 算力</vt:lpstr>
      <vt:lpstr>Elon Musk 的Xai—Colossus   2024 年 9 月 4 日</vt:lpstr>
      <vt:lpstr>Elon Musk 的資料中心：Tesla、Dojo、X (Twitter)、xAI August 4, 2024</vt:lpstr>
      <vt:lpstr>Tesla Dojo 超級電腦的組件</vt:lpstr>
      <vt:lpstr>Tesla’s Internal Projection of Dojo Compute Power </vt:lpstr>
      <vt:lpstr>FLOPS</vt:lpstr>
      <vt:lpstr>GPU 的主要特徵</vt:lpstr>
      <vt:lpstr>最適合深度學習的 10 款 GPU</vt:lpstr>
      <vt:lpstr>PowerPoint 簡報</vt:lpstr>
      <vt:lpstr>Google Cloud, Microsoft Azure, and AWS are some of the biggest brands in machine learning as a service (MLaaS)  (now~)</vt:lpstr>
      <vt:lpstr>AI 機器人 </vt:lpstr>
    </vt:vector>
  </TitlesOfParts>
  <Company>CHWA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06148_人工智慧</dc:title>
  <dc:creator>CHWA</dc:creator>
  <cp:lastModifiedBy>游源治</cp:lastModifiedBy>
  <cp:revision>237</cp:revision>
  <dcterms:created xsi:type="dcterms:W3CDTF">2002-01-02T08:00:45Z</dcterms:created>
  <dcterms:modified xsi:type="dcterms:W3CDTF">2025-02-15T05:07:23Z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c31359-ecb0-4331-ac49-239bee8da37f_Enabled">
    <vt:lpwstr>true</vt:lpwstr>
  </property>
  <property fmtid="{D5CDD505-2E9C-101B-9397-08002B2CF9AE}" pid="3" name="MSIP_Label_dfc31359-ecb0-4331-ac49-239bee8da37f_SetDate">
    <vt:lpwstr>2024-05-28T06:21:47Z</vt:lpwstr>
  </property>
  <property fmtid="{D5CDD505-2E9C-101B-9397-08002B2CF9AE}" pid="4" name="MSIP_Label_dfc31359-ecb0-4331-ac49-239bee8da37f_Method">
    <vt:lpwstr>Standard</vt:lpwstr>
  </property>
  <property fmtid="{D5CDD505-2E9C-101B-9397-08002B2CF9AE}" pid="5" name="MSIP_Label_dfc31359-ecb0-4331-ac49-239bee8da37f_Name">
    <vt:lpwstr>defa4170-0d19-0005-0004-bc88714345d2</vt:lpwstr>
  </property>
  <property fmtid="{D5CDD505-2E9C-101B-9397-08002B2CF9AE}" pid="6" name="MSIP_Label_dfc31359-ecb0-4331-ac49-239bee8da37f_SiteId">
    <vt:lpwstr>9e0dd6b1-99a5-4858-ba44-ed1f82d4cf6a</vt:lpwstr>
  </property>
  <property fmtid="{D5CDD505-2E9C-101B-9397-08002B2CF9AE}" pid="7" name="MSIP_Label_dfc31359-ecb0-4331-ac49-239bee8da37f_ActionId">
    <vt:lpwstr>b978dcbc-6246-4f39-b13e-fda603e63b5d</vt:lpwstr>
  </property>
  <property fmtid="{D5CDD505-2E9C-101B-9397-08002B2CF9AE}" pid="8" name="MSIP_Label_dfc31359-ecb0-4331-ac49-239bee8da37f_ContentBits">
    <vt:lpwstr>0</vt:lpwstr>
  </property>
</Properties>
</file>